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5" r:id="rId3"/>
    <p:sldId id="280" r:id="rId4"/>
    <p:sldId id="298" r:id="rId5"/>
    <p:sldId id="296" r:id="rId6"/>
    <p:sldId id="289" r:id="rId7"/>
    <p:sldId id="292" r:id="rId8"/>
    <p:sldId id="301" r:id="rId9"/>
    <p:sldId id="288" r:id="rId10"/>
    <p:sldId id="293" r:id="rId11"/>
    <p:sldId id="295" r:id="rId12"/>
    <p:sldId id="302" r:id="rId13"/>
    <p:sldId id="300" r:id="rId14"/>
    <p:sldId id="299" r:id="rId15"/>
    <p:sldId id="294" r:id="rId16"/>
    <p:sldId id="277" r:id="rId17"/>
    <p:sldId id="270" r:id="rId18"/>
  </p:sldIdLst>
  <p:sldSz cx="9144000" cy="6858000" type="screen4x3"/>
  <p:notesSz cx="6858000" cy="9144000"/>
  <p:defaultTextStyle>
    <a:defPPr>
      <a:defRPr lang="tr-T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8587BFA-F7BC-781E-2058-5E23197456C6}" name="EMİRKAN BURAK YILMAZ" initials="EY" userId="S::emirkanyilmaz2019@gtu.edu.tr::421ff596-2793-44eb-94f5-bb437691305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BBC1"/>
    <a:srgbClr val="000000"/>
    <a:srgbClr val="D8D8D8"/>
    <a:srgbClr val="DDDDDD"/>
    <a:srgbClr val="F4F4F4"/>
    <a:srgbClr val="E08E34"/>
    <a:srgbClr val="FFFFCC"/>
    <a:srgbClr val="050121"/>
    <a:srgbClr val="333333"/>
    <a:srgbClr val="5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0" autoAdjust="0"/>
    <p:restoredTop sz="94673" autoAdjust="0"/>
  </p:normalViewPr>
  <p:slideViewPr>
    <p:cSldViewPr>
      <p:cViewPr varScale="1">
        <p:scale>
          <a:sx n="91" d="100"/>
          <a:sy n="91" d="100"/>
        </p:scale>
        <p:origin x="868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26"/>
    </p:cViewPr>
  </p:sorterViewPr>
  <p:notesViewPr>
    <p:cSldViewPr>
      <p:cViewPr varScale="1">
        <p:scale>
          <a:sx n="84" d="100"/>
          <a:sy n="84" d="100"/>
        </p:scale>
        <p:origin x="2418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45E06-AD38-44A3-AA44-138F5D0C1330}" type="doc">
      <dgm:prSet loTypeId="urn:microsoft.com/office/officeart/2005/8/layout/hProcess11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23AEB795-BB31-476D-857C-DAD69C01472D}">
      <dgm:prSet custT="1"/>
      <dgm:spPr/>
      <dgm:t>
        <a:bodyPr/>
        <a:lstStyle/>
        <a:p>
          <a:r>
            <a:rPr lang="en-GB" altLang="en-US" sz="1100" b="1" dirty="0">
              <a:solidFill>
                <a:srgbClr val="D8D8D8"/>
              </a:solidFill>
            </a:rPr>
            <a:t>Data Collection</a:t>
          </a:r>
          <a:br>
            <a:rPr lang="en-GB" sz="1100" dirty="0">
              <a:solidFill>
                <a:srgbClr val="D8D8D8"/>
              </a:solidFill>
            </a:rPr>
          </a:br>
          <a:br>
            <a:rPr lang="en-GB" sz="1100" dirty="0">
              <a:solidFill>
                <a:srgbClr val="D8D8D8"/>
              </a:solidFill>
            </a:rPr>
          </a:br>
          <a:r>
            <a:rPr lang="en-GB" sz="1100" dirty="0">
              <a:solidFill>
                <a:srgbClr val="D8D8D8"/>
              </a:solidFill>
            </a:rPr>
            <a:t>06/11/23 - 20/11/23</a:t>
          </a:r>
        </a:p>
      </dgm:t>
    </dgm:pt>
    <dgm:pt modelId="{28684DDE-7AAD-4DF5-BC0D-335FA3AD5DDB}" type="parTrans" cxnId="{37885B69-6CF0-4819-9673-C24433C8A3EF}">
      <dgm:prSet/>
      <dgm:spPr/>
      <dgm:t>
        <a:bodyPr/>
        <a:lstStyle/>
        <a:p>
          <a:endParaRPr lang="en-GB"/>
        </a:p>
      </dgm:t>
    </dgm:pt>
    <dgm:pt modelId="{EC01BAD8-FAEC-4DF5-A526-C1195071F6D1}" type="sibTrans" cxnId="{37885B69-6CF0-4819-9673-C24433C8A3EF}">
      <dgm:prSet/>
      <dgm:spPr/>
      <dgm:t>
        <a:bodyPr/>
        <a:lstStyle/>
        <a:p>
          <a:endParaRPr lang="en-GB"/>
        </a:p>
      </dgm:t>
    </dgm:pt>
    <dgm:pt modelId="{8CD1AB5A-FD8C-47E3-936C-75DB230EB9E3}">
      <dgm:prSet custT="1"/>
      <dgm:spPr/>
      <dgm:t>
        <a:bodyPr/>
        <a:lstStyle/>
        <a:p>
          <a:r>
            <a:rPr lang="en-GB" sz="1100" dirty="0">
              <a:solidFill>
                <a:srgbClr val="DDDDDD"/>
              </a:solidFill>
            </a:rPr>
            <a:t>20/11/23 - 4/12/23</a:t>
          </a:r>
          <a:br>
            <a:rPr lang="en-GB" sz="1100" dirty="0">
              <a:solidFill>
                <a:srgbClr val="DDDDDD"/>
              </a:solidFill>
            </a:rPr>
          </a:br>
          <a:br>
            <a:rPr lang="en-GB" sz="1100" dirty="0">
              <a:solidFill>
                <a:srgbClr val="DDDDDD"/>
              </a:solidFill>
            </a:rPr>
          </a:br>
          <a:r>
            <a:rPr lang="en-GB" sz="1100" b="1" dirty="0">
              <a:solidFill>
                <a:srgbClr val="DDDDDD"/>
              </a:solidFill>
            </a:rPr>
            <a:t>Preprocessing </a:t>
          </a:r>
        </a:p>
        <a:p>
          <a:r>
            <a:rPr lang="en-GB" sz="1100" b="1" dirty="0">
              <a:solidFill>
                <a:srgbClr val="DDDDDD"/>
              </a:solidFill>
            </a:rPr>
            <a:t>&amp;</a:t>
          </a:r>
        </a:p>
        <a:p>
          <a:r>
            <a:rPr lang="en-GB" sz="1100" b="1" dirty="0">
              <a:solidFill>
                <a:srgbClr val="DDDDDD"/>
              </a:solidFill>
            </a:rPr>
            <a:t>Splitting the Data</a:t>
          </a:r>
        </a:p>
      </dgm:t>
    </dgm:pt>
    <dgm:pt modelId="{649FB030-A1BF-46BA-A2FD-D8DE65EEB2CE}" type="parTrans" cxnId="{B88D758A-0687-417D-ACAF-E5D92E0CC129}">
      <dgm:prSet/>
      <dgm:spPr/>
      <dgm:t>
        <a:bodyPr/>
        <a:lstStyle/>
        <a:p>
          <a:endParaRPr lang="en-GB"/>
        </a:p>
      </dgm:t>
    </dgm:pt>
    <dgm:pt modelId="{F1AC8B9C-01EE-4CF1-9B02-0A53F7F4578A}" type="sibTrans" cxnId="{B88D758A-0687-417D-ACAF-E5D92E0CC129}">
      <dgm:prSet/>
      <dgm:spPr/>
      <dgm:t>
        <a:bodyPr/>
        <a:lstStyle/>
        <a:p>
          <a:endParaRPr lang="en-GB"/>
        </a:p>
      </dgm:t>
    </dgm:pt>
    <dgm:pt modelId="{52A771AF-4345-43BD-9347-9ACFCEF55746}">
      <dgm:prSet custT="1"/>
      <dgm:spPr/>
      <dgm:t>
        <a:bodyPr/>
        <a:lstStyle/>
        <a:p>
          <a:r>
            <a:rPr lang="en-GB" altLang="en-US" sz="1100" b="1" dirty="0"/>
            <a:t>Architectural Style Clustering</a:t>
          </a:r>
        </a:p>
        <a:p>
          <a:endParaRPr lang="en-GB" altLang="en-US" sz="1100" dirty="0"/>
        </a:p>
        <a:p>
          <a:r>
            <a:rPr lang="en-GB" sz="1100" dirty="0"/>
            <a:t>08/01/24 - 15/01/24 </a:t>
          </a:r>
        </a:p>
      </dgm:t>
    </dgm:pt>
    <dgm:pt modelId="{C4AC7222-B2A4-42E8-BB42-DF06A04D7075}" type="parTrans" cxnId="{69ABDB80-D191-4173-A5B9-E2CE48BCD695}">
      <dgm:prSet/>
      <dgm:spPr/>
      <dgm:t>
        <a:bodyPr/>
        <a:lstStyle/>
        <a:p>
          <a:endParaRPr lang="en-GB"/>
        </a:p>
      </dgm:t>
    </dgm:pt>
    <dgm:pt modelId="{74EB8955-20AC-456E-B243-E3987492FDBB}" type="sibTrans" cxnId="{69ABDB80-D191-4173-A5B9-E2CE48BCD695}">
      <dgm:prSet/>
      <dgm:spPr/>
      <dgm:t>
        <a:bodyPr/>
        <a:lstStyle/>
        <a:p>
          <a:endParaRPr lang="en-GB"/>
        </a:p>
      </dgm:t>
    </dgm:pt>
    <dgm:pt modelId="{48EE0E0E-6548-4718-85BE-A2792EF74EEB}">
      <dgm:prSet custT="1"/>
      <dgm:spPr/>
      <dgm:t>
        <a:bodyPr/>
        <a:lstStyle/>
        <a:p>
          <a:r>
            <a:rPr lang="en-GB" sz="1100" dirty="0"/>
            <a:t>25/12/23 - 08/01/24</a:t>
          </a:r>
        </a:p>
        <a:p>
          <a:endParaRPr lang="en-GB" sz="1100" dirty="0"/>
        </a:p>
        <a:p>
          <a:r>
            <a:rPr lang="en-GB" sz="1100" b="1" dirty="0"/>
            <a:t>Performance Evaluation</a:t>
          </a:r>
        </a:p>
        <a:p>
          <a:r>
            <a:rPr lang="en-GB" sz="1100" b="1" dirty="0"/>
            <a:t>&amp; </a:t>
          </a:r>
        </a:p>
        <a:p>
          <a:r>
            <a:rPr lang="en-GB" sz="1100" b="1" dirty="0"/>
            <a:t>Hyperparameter Tuning</a:t>
          </a:r>
        </a:p>
      </dgm:t>
    </dgm:pt>
    <dgm:pt modelId="{4359DC6A-85D6-4BFB-A930-54442637A4C3}" type="parTrans" cxnId="{33C2318A-E428-4CAB-B17D-83B0FF8DE54A}">
      <dgm:prSet/>
      <dgm:spPr/>
      <dgm:t>
        <a:bodyPr/>
        <a:lstStyle/>
        <a:p>
          <a:endParaRPr lang="en-GB"/>
        </a:p>
      </dgm:t>
    </dgm:pt>
    <dgm:pt modelId="{C41AF765-AB42-4DF7-A735-9D5E092FA808}" type="sibTrans" cxnId="{33C2318A-E428-4CAB-B17D-83B0FF8DE54A}">
      <dgm:prSet/>
      <dgm:spPr/>
      <dgm:t>
        <a:bodyPr/>
        <a:lstStyle/>
        <a:p>
          <a:endParaRPr lang="en-GB"/>
        </a:p>
      </dgm:t>
    </dgm:pt>
    <dgm:pt modelId="{00EC001E-FDA4-47D7-87A5-F4E648ABA4FC}">
      <dgm:prSet custT="1"/>
      <dgm:spPr/>
      <dgm:t>
        <a:bodyPr/>
        <a:lstStyle/>
        <a:p>
          <a:r>
            <a:rPr lang="en-GB" sz="1100" b="1" dirty="0">
              <a:solidFill>
                <a:srgbClr val="000000"/>
              </a:solidFill>
            </a:rPr>
            <a:t>Model </a:t>
          </a:r>
        </a:p>
        <a:p>
          <a:r>
            <a:rPr lang="en-GB" sz="1100" b="1" dirty="0">
              <a:solidFill>
                <a:srgbClr val="000000"/>
              </a:solidFill>
            </a:rPr>
            <a:t>Building &amp; Training</a:t>
          </a:r>
        </a:p>
        <a:p>
          <a:endParaRPr lang="en-GB" sz="1100" dirty="0">
            <a:solidFill>
              <a:srgbClr val="000000"/>
            </a:solidFill>
          </a:endParaRPr>
        </a:p>
        <a:p>
          <a:r>
            <a:rPr lang="en-GB" sz="1100" dirty="0">
              <a:solidFill>
                <a:srgbClr val="000000"/>
              </a:solidFill>
            </a:rPr>
            <a:t>4/12/23 - 25/12/23</a:t>
          </a:r>
        </a:p>
      </dgm:t>
    </dgm:pt>
    <dgm:pt modelId="{39D77D2C-A65F-410A-B6C9-1DD4BDD44D7D}" type="parTrans" cxnId="{48D60868-8310-4235-939A-CF36926E3185}">
      <dgm:prSet/>
      <dgm:spPr/>
      <dgm:t>
        <a:bodyPr/>
        <a:lstStyle/>
        <a:p>
          <a:endParaRPr lang="en-GB"/>
        </a:p>
      </dgm:t>
    </dgm:pt>
    <dgm:pt modelId="{A06AB821-2AE5-4211-85F5-B16646082D80}" type="sibTrans" cxnId="{48D60868-8310-4235-939A-CF36926E3185}">
      <dgm:prSet/>
      <dgm:spPr/>
      <dgm:t>
        <a:bodyPr/>
        <a:lstStyle/>
        <a:p>
          <a:endParaRPr lang="en-GB"/>
        </a:p>
      </dgm:t>
    </dgm:pt>
    <dgm:pt modelId="{08E524EC-92E2-4507-89DC-7FAD0AF64C2D}" type="pres">
      <dgm:prSet presAssocID="{BC745E06-AD38-44A3-AA44-138F5D0C1330}" presName="Name0" presStyleCnt="0">
        <dgm:presLayoutVars>
          <dgm:dir/>
          <dgm:resizeHandles val="exact"/>
        </dgm:presLayoutVars>
      </dgm:prSet>
      <dgm:spPr/>
    </dgm:pt>
    <dgm:pt modelId="{A775091C-52E0-45E5-BD67-6E26B3B14B5C}" type="pres">
      <dgm:prSet presAssocID="{BC745E06-AD38-44A3-AA44-138F5D0C1330}" presName="arrow" presStyleLbl="bgShp" presStyleIdx="0" presStyleCnt="1" custScaleY="17606"/>
      <dgm:spPr/>
    </dgm:pt>
    <dgm:pt modelId="{8029AFFF-3654-423D-997E-2C743A2E4D5C}" type="pres">
      <dgm:prSet presAssocID="{BC745E06-AD38-44A3-AA44-138F5D0C1330}" presName="points" presStyleCnt="0"/>
      <dgm:spPr/>
    </dgm:pt>
    <dgm:pt modelId="{C744E50C-8D37-4442-AACC-1D32D0EC1FC9}" type="pres">
      <dgm:prSet presAssocID="{23AEB795-BB31-476D-857C-DAD69C01472D}" presName="compositeA" presStyleCnt="0"/>
      <dgm:spPr/>
    </dgm:pt>
    <dgm:pt modelId="{8EDD63F4-9BEB-4496-A8CE-ED99D513376F}" type="pres">
      <dgm:prSet presAssocID="{23AEB795-BB31-476D-857C-DAD69C01472D}" presName="textA" presStyleLbl="revTx" presStyleIdx="0" presStyleCnt="5">
        <dgm:presLayoutVars>
          <dgm:bulletEnabled val="1"/>
        </dgm:presLayoutVars>
      </dgm:prSet>
      <dgm:spPr/>
    </dgm:pt>
    <dgm:pt modelId="{304CA09B-07DD-40E9-8593-B4FBF604C0B2}" type="pres">
      <dgm:prSet presAssocID="{23AEB795-BB31-476D-857C-DAD69C01472D}" presName="circleA" presStyleLbl="node1" presStyleIdx="0" presStyleCnt="5"/>
      <dgm:spPr/>
    </dgm:pt>
    <dgm:pt modelId="{C02B862D-6B99-426B-923D-BD13F08564BB}" type="pres">
      <dgm:prSet presAssocID="{23AEB795-BB31-476D-857C-DAD69C01472D}" presName="spaceA" presStyleCnt="0"/>
      <dgm:spPr/>
    </dgm:pt>
    <dgm:pt modelId="{BCA57368-4B7A-4DE6-97EA-400EE628F7A4}" type="pres">
      <dgm:prSet presAssocID="{EC01BAD8-FAEC-4DF5-A526-C1195071F6D1}" presName="space" presStyleCnt="0"/>
      <dgm:spPr/>
    </dgm:pt>
    <dgm:pt modelId="{67D7EEC9-48B1-4FF3-B6F5-856E684CB594}" type="pres">
      <dgm:prSet presAssocID="{8CD1AB5A-FD8C-47E3-936C-75DB230EB9E3}" presName="compositeB" presStyleCnt="0"/>
      <dgm:spPr/>
    </dgm:pt>
    <dgm:pt modelId="{5D8E96A5-9261-4B68-9E46-7EB4649ED314}" type="pres">
      <dgm:prSet presAssocID="{8CD1AB5A-FD8C-47E3-936C-75DB230EB9E3}" presName="textB" presStyleLbl="revTx" presStyleIdx="1" presStyleCnt="5">
        <dgm:presLayoutVars>
          <dgm:bulletEnabled val="1"/>
        </dgm:presLayoutVars>
      </dgm:prSet>
      <dgm:spPr/>
    </dgm:pt>
    <dgm:pt modelId="{F6F03AA9-3869-4455-85A9-CE727E83C27F}" type="pres">
      <dgm:prSet presAssocID="{8CD1AB5A-FD8C-47E3-936C-75DB230EB9E3}" presName="circleB" presStyleLbl="node1" presStyleIdx="1" presStyleCnt="5"/>
      <dgm:spPr/>
    </dgm:pt>
    <dgm:pt modelId="{89FBE0DF-5F32-416B-A28E-FD2869EC3BFB}" type="pres">
      <dgm:prSet presAssocID="{8CD1AB5A-FD8C-47E3-936C-75DB230EB9E3}" presName="spaceB" presStyleCnt="0"/>
      <dgm:spPr/>
    </dgm:pt>
    <dgm:pt modelId="{9F6D03D2-BB50-4F66-8F5F-ED83EE5BDD79}" type="pres">
      <dgm:prSet presAssocID="{F1AC8B9C-01EE-4CF1-9B02-0A53F7F4578A}" presName="space" presStyleCnt="0"/>
      <dgm:spPr/>
    </dgm:pt>
    <dgm:pt modelId="{AA987AE6-AAE6-4646-8FB5-4623FC8E9D84}" type="pres">
      <dgm:prSet presAssocID="{00EC001E-FDA4-47D7-87A5-F4E648ABA4FC}" presName="compositeA" presStyleCnt="0"/>
      <dgm:spPr/>
    </dgm:pt>
    <dgm:pt modelId="{D660D466-E241-4D8B-92D4-3918C9F335C3}" type="pres">
      <dgm:prSet presAssocID="{00EC001E-FDA4-47D7-87A5-F4E648ABA4FC}" presName="textA" presStyleLbl="revTx" presStyleIdx="2" presStyleCnt="5">
        <dgm:presLayoutVars>
          <dgm:bulletEnabled val="1"/>
        </dgm:presLayoutVars>
      </dgm:prSet>
      <dgm:spPr/>
    </dgm:pt>
    <dgm:pt modelId="{10E16769-2EF5-4ECD-84B7-88048D732509}" type="pres">
      <dgm:prSet presAssocID="{00EC001E-FDA4-47D7-87A5-F4E648ABA4FC}" presName="circleA" presStyleLbl="node1" presStyleIdx="2" presStyleCnt="5"/>
      <dgm:spPr>
        <a:solidFill>
          <a:srgbClr val="C00000"/>
        </a:solidFill>
      </dgm:spPr>
    </dgm:pt>
    <dgm:pt modelId="{1D2EE51D-801C-4E52-A380-9BA80D40FAD0}" type="pres">
      <dgm:prSet presAssocID="{00EC001E-FDA4-47D7-87A5-F4E648ABA4FC}" presName="spaceA" presStyleCnt="0"/>
      <dgm:spPr/>
    </dgm:pt>
    <dgm:pt modelId="{806E5585-3439-47C8-87AB-B0C80117BBED}" type="pres">
      <dgm:prSet presAssocID="{A06AB821-2AE5-4211-85F5-B16646082D80}" presName="space" presStyleCnt="0"/>
      <dgm:spPr/>
    </dgm:pt>
    <dgm:pt modelId="{C3E81884-10EA-47C0-89EE-A2BB0C0D2CF7}" type="pres">
      <dgm:prSet presAssocID="{48EE0E0E-6548-4718-85BE-A2792EF74EEB}" presName="compositeB" presStyleCnt="0"/>
      <dgm:spPr/>
    </dgm:pt>
    <dgm:pt modelId="{AEC61A93-337D-4907-8FB9-D76BA08C1E25}" type="pres">
      <dgm:prSet presAssocID="{48EE0E0E-6548-4718-85BE-A2792EF74EEB}" presName="textB" presStyleLbl="revTx" presStyleIdx="3" presStyleCnt="5">
        <dgm:presLayoutVars>
          <dgm:bulletEnabled val="1"/>
        </dgm:presLayoutVars>
      </dgm:prSet>
      <dgm:spPr/>
    </dgm:pt>
    <dgm:pt modelId="{8770458C-762C-4346-8562-F845ECA14597}" type="pres">
      <dgm:prSet presAssocID="{48EE0E0E-6548-4718-85BE-A2792EF74EEB}" presName="circleB" presStyleLbl="node1" presStyleIdx="3" presStyleCnt="5"/>
      <dgm:spPr/>
    </dgm:pt>
    <dgm:pt modelId="{8EC4FD5D-361F-454A-9CB9-1712A39E5777}" type="pres">
      <dgm:prSet presAssocID="{48EE0E0E-6548-4718-85BE-A2792EF74EEB}" presName="spaceB" presStyleCnt="0"/>
      <dgm:spPr/>
    </dgm:pt>
    <dgm:pt modelId="{EDC34133-C016-4DDB-BE2C-8B2DCF623214}" type="pres">
      <dgm:prSet presAssocID="{C41AF765-AB42-4DF7-A735-9D5E092FA808}" presName="space" presStyleCnt="0"/>
      <dgm:spPr/>
    </dgm:pt>
    <dgm:pt modelId="{FE4AC1F7-8DFD-4EE4-90B5-ABB339E37FE4}" type="pres">
      <dgm:prSet presAssocID="{52A771AF-4345-43BD-9347-9ACFCEF55746}" presName="compositeA" presStyleCnt="0"/>
      <dgm:spPr/>
    </dgm:pt>
    <dgm:pt modelId="{F0B34B11-96EF-4154-86DE-446DCA008769}" type="pres">
      <dgm:prSet presAssocID="{52A771AF-4345-43BD-9347-9ACFCEF55746}" presName="textA" presStyleLbl="revTx" presStyleIdx="4" presStyleCnt="5">
        <dgm:presLayoutVars>
          <dgm:bulletEnabled val="1"/>
        </dgm:presLayoutVars>
      </dgm:prSet>
      <dgm:spPr/>
    </dgm:pt>
    <dgm:pt modelId="{357E40F4-92E3-414D-A2DA-31D814B70EEF}" type="pres">
      <dgm:prSet presAssocID="{52A771AF-4345-43BD-9347-9ACFCEF55746}" presName="circleA" presStyleLbl="node1" presStyleIdx="4" presStyleCnt="5"/>
      <dgm:spPr/>
    </dgm:pt>
    <dgm:pt modelId="{F40F4C37-F883-419A-831B-13404350166A}" type="pres">
      <dgm:prSet presAssocID="{52A771AF-4345-43BD-9347-9ACFCEF55746}" presName="spaceA" presStyleCnt="0"/>
      <dgm:spPr/>
    </dgm:pt>
  </dgm:ptLst>
  <dgm:cxnLst>
    <dgm:cxn modelId="{D575A12A-B3C3-4DB1-8159-8CA93EC221C8}" type="presOf" srcId="{23AEB795-BB31-476D-857C-DAD69C01472D}" destId="{8EDD63F4-9BEB-4496-A8CE-ED99D513376F}" srcOrd="0" destOrd="0" presId="urn:microsoft.com/office/officeart/2005/8/layout/hProcess11"/>
    <dgm:cxn modelId="{B8DFB842-8E0B-4DAE-9715-603FD242BBBF}" type="presOf" srcId="{52A771AF-4345-43BD-9347-9ACFCEF55746}" destId="{F0B34B11-96EF-4154-86DE-446DCA008769}" srcOrd="0" destOrd="0" presId="urn:microsoft.com/office/officeart/2005/8/layout/hProcess11"/>
    <dgm:cxn modelId="{48D60868-8310-4235-939A-CF36926E3185}" srcId="{BC745E06-AD38-44A3-AA44-138F5D0C1330}" destId="{00EC001E-FDA4-47D7-87A5-F4E648ABA4FC}" srcOrd="2" destOrd="0" parTransId="{39D77D2C-A65F-410A-B6C9-1DD4BDD44D7D}" sibTransId="{A06AB821-2AE5-4211-85F5-B16646082D80}"/>
    <dgm:cxn modelId="{37885B69-6CF0-4819-9673-C24433C8A3EF}" srcId="{BC745E06-AD38-44A3-AA44-138F5D0C1330}" destId="{23AEB795-BB31-476D-857C-DAD69C01472D}" srcOrd="0" destOrd="0" parTransId="{28684DDE-7AAD-4DF5-BC0D-335FA3AD5DDB}" sibTransId="{EC01BAD8-FAEC-4DF5-A526-C1195071F6D1}"/>
    <dgm:cxn modelId="{E56A0C70-42D2-47D8-A7D3-9CC9D311253D}" type="presOf" srcId="{48EE0E0E-6548-4718-85BE-A2792EF74EEB}" destId="{AEC61A93-337D-4907-8FB9-D76BA08C1E25}" srcOrd="0" destOrd="0" presId="urn:microsoft.com/office/officeart/2005/8/layout/hProcess11"/>
    <dgm:cxn modelId="{69ABDB80-D191-4173-A5B9-E2CE48BCD695}" srcId="{BC745E06-AD38-44A3-AA44-138F5D0C1330}" destId="{52A771AF-4345-43BD-9347-9ACFCEF55746}" srcOrd="4" destOrd="0" parTransId="{C4AC7222-B2A4-42E8-BB42-DF06A04D7075}" sibTransId="{74EB8955-20AC-456E-B243-E3987492FDBB}"/>
    <dgm:cxn modelId="{33C2318A-E428-4CAB-B17D-83B0FF8DE54A}" srcId="{BC745E06-AD38-44A3-AA44-138F5D0C1330}" destId="{48EE0E0E-6548-4718-85BE-A2792EF74EEB}" srcOrd="3" destOrd="0" parTransId="{4359DC6A-85D6-4BFB-A930-54442637A4C3}" sibTransId="{C41AF765-AB42-4DF7-A735-9D5E092FA808}"/>
    <dgm:cxn modelId="{B88D758A-0687-417D-ACAF-E5D92E0CC129}" srcId="{BC745E06-AD38-44A3-AA44-138F5D0C1330}" destId="{8CD1AB5A-FD8C-47E3-936C-75DB230EB9E3}" srcOrd="1" destOrd="0" parTransId="{649FB030-A1BF-46BA-A2FD-D8DE65EEB2CE}" sibTransId="{F1AC8B9C-01EE-4CF1-9B02-0A53F7F4578A}"/>
    <dgm:cxn modelId="{53A6FCA1-5CEE-4970-89A8-34A28023FAF4}" type="presOf" srcId="{00EC001E-FDA4-47D7-87A5-F4E648ABA4FC}" destId="{D660D466-E241-4D8B-92D4-3918C9F335C3}" srcOrd="0" destOrd="0" presId="urn:microsoft.com/office/officeart/2005/8/layout/hProcess11"/>
    <dgm:cxn modelId="{10C041DB-13F3-416C-908D-95EACC240A6B}" type="presOf" srcId="{BC745E06-AD38-44A3-AA44-138F5D0C1330}" destId="{08E524EC-92E2-4507-89DC-7FAD0AF64C2D}" srcOrd="0" destOrd="0" presId="urn:microsoft.com/office/officeart/2005/8/layout/hProcess11"/>
    <dgm:cxn modelId="{40B01BF0-79AA-425F-8D4F-25F59B6D690F}" type="presOf" srcId="{8CD1AB5A-FD8C-47E3-936C-75DB230EB9E3}" destId="{5D8E96A5-9261-4B68-9E46-7EB4649ED314}" srcOrd="0" destOrd="0" presId="urn:microsoft.com/office/officeart/2005/8/layout/hProcess11"/>
    <dgm:cxn modelId="{8FA088E7-FC89-4871-BCFC-88915C4AADD6}" type="presParOf" srcId="{08E524EC-92E2-4507-89DC-7FAD0AF64C2D}" destId="{A775091C-52E0-45E5-BD67-6E26B3B14B5C}" srcOrd="0" destOrd="0" presId="urn:microsoft.com/office/officeart/2005/8/layout/hProcess11"/>
    <dgm:cxn modelId="{DD9D7B75-F582-43E8-B43C-D7CF261FE968}" type="presParOf" srcId="{08E524EC-92E2-4507-89DC-7FAD0AF64C2D}" destId="{8029AFFF-3654-423D-997E-2C743A2E4D5C}" srcOrd="1" destOrd="0" presId="urn:microsoft.com/office/officeart/2005/8/layout/hProcess11"/>
    <dgm:cxn modelId="{6F59749B-2C5D-4206-94A2-9229A2BA2F04}" type="presParOf" srcId="{8029AFFF-3654-423D-997E-2C743A2E4D5C}" destId="{C744E50C-8D37-4442-AACC-1D32D0EC1FC9}" srcOrd="0" destOrd="0" presId="urn:microsoft.com/office/officeart/2005/8/layout/hProcess11"/>
    <dgm:cxn modelId="{D941B565-9D22-4B0A-9635-A331A77C8FA7}" type="presParOf" srcId="{C744E50C-8D37-4442-AACC-1D32D0EC1FC9}" destId="{8EDD63F4-9BEB-4496-A8CE-ED99D513376F}" srcOrd="0" destOrd="0" presId="urn:microsoft.com/office/officeart/2005/8/layout/hProcess11"/>
    <dgm:cxn modelId="{97A62E43-8E25-4958-A166-3A8871850B66}" type="presParOf" srcId="{C744E50C-8D37-4442-AACC-1D32D0EC1FC9}" destId="{304CA09B-07DD-40E9-8593-B4FBF604C0B2}" srcOrd="1" destOrd="0" presId="urn:microsoft.com/office/officeart/2005/8/layout/hProcess11"/>
    <dgm:cxn modelId="{4B7DD57C-1185-4116-A3A7-C7D2C20693AF}" type="presParOf" srcId="{C744E50C-8D37-4442-AACC-1D32D0EC1FC9}" destId="{C02B862D-6B99-426B-923D-BD13F08564BB}" srcOrd="2" destOrd="0" presId="urn:microsoft.com/office/officeart/2005/8/layout/hProcess11"/>
    <dgm:cxn modelId="{E937B481-16C9-4333-84E2-EE34F75F0320}" type="presParOf" srcId="{8029AFFF-3654-423D-997E-2C743A2E4D5C}" destId="{BCA57368-4B7A-4DE6-97EA-400EE628F7A4}" srcOrd="1" destOrd="0" presId="urn:microsoft.com/office/officeart/2005/8/layout/hProcess11"/>
    <dgm:cxn modelId="{49F93EBA-E028-446C-9571-458BC6E8BD3C}" type="presParOf" srcId="{8029AFFF-3654-423D-997E-2C743A2E4D5C}" destId="{67D7EEC9-48B1-4FF3-B6F5-856E684CB594}" srcOrd="2" destOrd="0" presId="urn:microsoft.com/office/officeart/2005/8/layout/hProcess11"/>
    <dgm:cxn modelId="{87CA6CC6-89A5-4BA9-890D-0F67A08B570B}" type="presParOf" srcId="{67D7EEC9-48B1-4FF3-B6F5-856E684CB594}" destId="{5D8E96A5-9261-4B68-9E46-7EB4649ED314}" srcOrd="0" destOrd="0" presId="urn:microsoft.com/office/officeart/2005/8/layout/hProcess11"/>
    <dgm:cxn modelId="{BC10A8CC-7A17-44E5-93A7-82C158D04C91}" type="presParOf" srcId="{67D7EEC9-48B1-4FF3-B6F5-856E684CB594}" destId="{F6F03AA9-3869-4455-85A9-CE727E83C27F}" srcOrd="1" destOrd="0" presId="urn:microsoft.com/office/officeart/2005/8/layout/hProcess11"/>
    <dgm:cxn modelId="{BBE8BD68-63CE-4751-82BC-45D3E550177D}" type="presParOf" srcId="{67D7EEC9-48B1-4FF3-B6F5-856E684CB594}" destId="{89FBE0DF-5F32-416B-A28E-FD2869EC3BFB}" srcOrd="2" destOrd="0" presId="urn:microsoft.com/office/officeart/2005/8/layout/hProcess11"/>
    <dgm:cxn modelId="{C660F746-46CB-47D9-8809-281EC566967D}" type="presParOf" srcId="{8029AFFF-3654-423D-997E-2C743A2E4D5C}" destId="{9F6D03D2-BB50-4F66-8F5F-ED83EE5BDD79}" srcOrd="3" destOrd="0" presId="urn:microsoft.com/office/officeart/2005/8/layout/hProcess11"/>
    <dgm:cxn modelId="{20055D36-378D-43D1-BE4B-FC2178CBC668}" type="presParOf" srcId="{8029AFFF-3654-423D-997E-2C743A2E4D5C}" destId="{AA987AE6-AAE6-4646-8FB5-4623FC8E9D84}" srcOrd="4" destOrd="0" presId="urn:microsoft.com/office/officeart/2005/8/layout/hProcess11"/>
    <dgm:cxn modelId="{95524499-3FA9-4192-A8E2-B9F289E8F42E}" type="presParOf" srcId="{AA987AE6-AAE6-4646-8FB5-4623FC8E9D84}" destId="{D660D466-E241-4D8B-92D4-3918C9F335C3}" srcOrd="0" destOrd="0" presId="urn:microsoft.com/office/officeart/2005/8/layout/hProcess11"/>
    <dgm:cxn modelId="{FEC3A013-037E-4D61-BC5D-8CC9B286C067}" type="presParOf" srcId="{AA987AE6-AAE6-4646-8FB5-4623FC8E9D84}" destId="{10E16769-2EF5-4ECD-84B7-88048D732509}" srcOrd="1" destOrd="0" presId="urn:microsoft.com/office/officeart/2005/8/layout/hProcess11"/>
    <dgm:cxn modelId="{72C154FA-77C7-4DC7-998F-3570197B3E64}" type="presParOf" srcId="{AA987AE6-AAE6-4646-8FB5-4623FC8E9D84}" destId="{1D2EE51D-801C-4E52-A380-9BA80D40FAD0}" srcOrd="2" destOrd="0" presId="urn:microsoft.com/office/officeart/2005/8/layout/hProcess11"/>
    <dgm:cxn modelId="{C5646B39-D569-4D23-A664-991A77DC08AD}" type="presParOf" srcId="{8029AFFF-3654-423D-997E-2C743A2E4D5C}" destId="{806E5585-3439-47C8-87AB-B0C80117BBED}" srcOrd="5" destOrd="0" presId="urn:microsoft.com/office/officeart/2005/8/layout/hProcess11"/>
    <dgm:cxn modelId="{5F8CFA5C-0932-4D8F-AA13-77FB76B512B0}" type="presParOf" srcId="{8029AFFF-3654-423D-997E-2C743A2E4D5C}" destId="{C3E81884-10EA-47C0-89EE-A2BB0C0D2CF7}" srcOrd="6" destOrd="0" presId="urn:microsoft.com/office/officeart/2005/8/layout/hProcess11"/>
    <dgm:cxn modelId="{E2947BA9-215E-4B3A-88B2-BAD033BB1C52}" type="presParOf" srcId="{C3E81884-10EA-47C0-89EE-A2BB0C0D2CF7}" destId="{AEC61A93-337D-4907-8FB9-D76BA08C1E25}" srcOrd="0" destOrd="0" presId="urn:microsoft.com/office/officeart/2005/8/layout/hProcess11"/>
    <dgm:cxn modelId="{D91E87C5-1A2C-488A-9088-D0BF3448180D}" type="presParOf" srcId="{C3E81884-10EA-47C0-89EE-A2BB0C0D2CF7}" destId="{8770458C-762C-4346-8562-F845ECA14597}" srcOrd="1" destOrd="0" presId="urn:microsoft.com/office/officeart/2005/8/layout/hProcess11"/>
    <dgm:cxn modelId="{5AA98E3E-BA5A-49AA-94D8-7CC57FC4994A}" type="presParOf" srcId="{C3E81884-10EA-47C0-89EE-A2BB0C0D2CF7}" destId="{8EC4FD5D-361F-454A-9CB9-1712A39E5777}" srcOrd="2" destOrd="0" presId="urn:microsoft.com/office/officeart/2005/8/layout/hProcess11"/>
    <dgm:cxn modelId="{112A931A-C3CB-4020-961C-0C2D3E4EF62F}" type="presParOf" srcId="{8029AFFF-3654-423D-997E-2C743A2E4D5C}" destId="{EDC34133-C016-4DDB-BE2C-8B2DCF623214}" srcOrd="7" destOrd="0" presId="urn:microsoft.com/office/officeart/2005/8/layout/hProcess11"/>
    <dgm:cxn modelId="{61FD6DBA-6EC6-4C5A-9A96-392A1651760D}" type="presParOf" srcId="{8029AFFF-3654-423D-997E-2C743A2E4D5C}" destId="{FE4AC1F7-8DFD-4EE4-90B5-ABB339E37FE4}" srcOrd="8" destOrd="0" presId="urn:microsoft.com/office/officeart/2005/8/layout/hProcess11"/>
    <dgm:cxn modelId="{D76C757F-23E1-4E43-A635-8D664945A58C}" type="presParOf" srcId="{FE4AC1F7-8DFD-4EE4-90B5-ABB339E37FE4}" destId="{F0B34B11-96EF-4154-86DE-446DCA008769}" srcOrd="0" destOrd="0" presId="urn:microsoft.com/office/officeart/2005/8/layout/hProcess11"/>
    <dgm:cxn modelId="{22DD96BD-0AA4-4A58-99F4-357C8215397E}" type="presParOf" srcId="{FE4AC1F7-8DFD-4EE4-90B5-ABB339E37FE4}" destId="{357E40F4-92E3-414D-A2DA-31D814B70EEF}" srcOrd="1" destOrd="0" presId="urn:microsoft.com/office/officeart/2005/8/layout/hProcess11"/>
    <dgm:cxn modelId="{B5C5524B-0FCC-4090-93FE-E832AD600E69}" type="presParOf" srcId="{FE4AC1F7-8DFD-4EE4-90B5-ABB339E37FE4}" destId="{F40F4C37-F883-419A-831B-13404350166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75091C-52E0-45E5-BD67-6E26B3B14B5C}">
      <dsp:nvSpPr>
        <dsp:cNvPr id="0" name=""/>
        <dsp:cNvSpPr/>
      </dsp:nvSpPr>
      <dsp:spPr>
        <a:xfrm>
          <a:off x="0" y="1275006"/>
          <a:ext cx="8839200" cy="193187"/>
        </a:xfrm>
        <a:prstGeom prst="notched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D63F4-9BEB-4496-A8CE-ED99D513376F}">
      <dsp:nvSpPr>
        <dsp:cNvPr id="0" name=""/>
        <dsp:cNvSpPr/>
      </dsp:nvSpPr>
      <dsp:spPr>
        <a:xfrm>
          <a:off x="3495" y="0"/>
          <a:ext cx="1528516" cy="109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en-US" sz="1100" b="1" kern="1200" dirty="0">
              <a:solidFill>
                <a:srgbClr val="D8D8D8"/>
              </a:solidFill>
            </a:rPr>
            <a:t>Data Collection</a:t>
          </a:r>
          <a:br>
            <a:rPr lang="en-GB" sz="1100" kern="1200" dirty="0">
              <a:solidFill>
                <a:srgbClr val="D8D8D8"/>
              </a:solidFill>
            </a:rPr>
          </a:br>
          <a:br>
            <a:rPr lang="en-GB" sz="1100" kern="1200" dirty="0">
              <a:solidFill>
                <a:srgbClr val="D8D8D8"/>
              </a:solidFill>
            </a:rPr>
          </a:br>
          <a:r>
            <a:rPr lang="en-GB" sz="1100" kern="1200" dirty="0">
              <a:solidFill>
                <a:srgbClr val="D8D8D8"/>
              </a:solidFill>
            </a:rPr>
            <a:t>06/11/23 - 20/11/23</a:t>
          </a:r>
        </a:p>
      </dsp:txBody>
      <dsp:txXfrm>
        <a:off x="3495" y="0"/>
        <a:ext cx="1528516" cy="1097280"/>
      </dsp:txXfrm>
    </dsp:sp>
    <dsp:sp modelId="{304CA09B-07DD-40E9-8593-B4FBF604C0B2}">
      <dsp:nvSpPr>
        <dsp:cNvPr id="0" name=""/>
        <dsp:cNvSpPr/>
      </dsp:nvSpPr>
      <dsp:spPr>
        <a:xfrm>
          <a:off x="630594" y="1234440"/>
          <a:ext cx="274320" cy="27432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D8E96A5-9261-4B68-9E46-7EB4649ED314}">
      <dsp:nvSpPr>
        <dsp:cNvPr id="0" name=""/>
        <dsp:cNvSpPr/>
      </dsp:nvSpPr>
      <dsp:spPr>
        <a:xfrm>
          <a:off x="1608438" y="1645920"/>
          <a:ext cx="1528516" cy="109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rgbClr val="DDDDDD"/>
              </a:solidFill>
            </a:rPr>
            <a:t>20/11/23 - 4/12/23</a:t>
          </a:r>
          <a:br>
            <a:rPr lang="en-GB" sz="1100" kern="1200" dirty="0">
              <a:solidFill>
                <a:srgbClr val="DDDDDD"/>
              </a:solidFill>
            </a:rPr>
          </a:br>
          <a:br>
            <a:rPr lang="en-GB" sz="1100" kern="1200" dirty="0">
              <a:solidFill>
                <a:srgbClr val="DDDDDD"/>
              </a:solidFill>
            </a:rPr>
          </a:br>
          <a:r>
            <a:rPr lang="en-GB" sz="1100" b="1" kern="1200" dirty="0">
              <a:solidFill>
                <a:srgbClr val="DDDDDD"/>
              </a:solidFill>
            </a:rPr>
            <a:t>Preprocessing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rgbClr val="DDDDDD"/>
              </a:solidFill>
            </a:rPr>
            <a:t>&amp;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rgbClr val="DDDDDD"/>
              </a:solidFill>
            </a:rPr>
            <a:t>Splitting the Data</a:t>
          </a:r>
        </a:p>
      </dsp:txBody>
      <dsp:txXfrm>
        <a:off x="1608438" y="1645920"/>
        <a:ext cx="1528516" cy="1097280"/>
      </dsp:txXfrm>
    </dsp:sp>
    <dsp:sp modelId="{F6F03AA9-3869-4455-85A9-CE727E83C27F}">
      <dsp:nvSpPr>
        <dsp:cNvPr id="0" name=""/>
        <dsp:cNvSpPr/>
      </dsp:nvSpPr>
      <dsp:spPr>
        <a:xfrm>
          <a:off x="2235537" y="1234440"/>
          <a:ext cx="274320" cy="274320"/>
        </a:xfrm>
        <a:prstGeom prst="ellipse">
          <a:avLst/>
        </a:prstGeom>
        <a:solidFill>
          <a:schemeClr val="accent5">
            <a:hueOff val="814257"/>
            <a:satOff val="2799"/>
            <a:lumOff val="-1343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660D466-E241-4D8B-92D4-3918C9F335C3}">
      <dsp:nvSpPr>
        <dsp:cNvPr id="0" name=""/>
        <dsp:cNvSpPr/>
      </dsp:nvSpPr>
      <dsp:spPr>
        <a:xfrm>
          <a:off x="3213381" y="0"/>
          <a:ext cx="1528516" cy="109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rgbClr val="000000"/>
              </a:solidFill>
            </a:rPr>
            <a:t>Model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rgbClr val="000000"/>
              </a:solidFill>
            </a:rPr>
            <a:t>Building &amp; Training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>
            <a:solidFill>
              <a:srgbClr val="000000"/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rgbClr val="000000"/>
              </a:solidFill>
            </a:rPr>
            <a:t>4/12/23 - 25/12/23</a:t>
          </a:r>
        </a:p>
      </dsp:txBody>
      <dsp:txXfrm>
        <a:off x="3213381" y="0"/>
        <a:ext cx="1528516" cy="1097280"/>
      </dsp:txXfrm>
    </dsp:sp>
    <dsp:sp modelId="{10E16769-2EF5-4ECD-84B7-88048D732509}">
      <dsp:nvSpPr>
        <dsp:cNvPr id="0" name=""/>
        <dsp:cNvSpPr/>
      </dsp:nvSpPr>
      <dsp:spPr>
        <a:xfrm>
          <a:off x="3840480" y="1234440"/>
          <a:ext cx="274320" cy="274320"/>
        </a:xfrm>
        <a:prstGeom prst="ellipse">
          <a:avLst/>
        </a:prstGeom>
        <a:solidFill>
          <a:srgbClr val="C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EC61A93-337D-4907-8FB9-D76BA08C1E25}">
      <dsp:nvSpPr>
        <dsp:cNvPr id="0" name=""/>
        <dsp:cNvSpPr/>
      </dsp:nvSpPr>
      <dsp:spPr>
        <a:xfrm>
          <a:off x="4818324" y="1645920"/>
          <a:ext cx="1528516" cy="109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25/12/23 - 08/01/24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Performance Evaluation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&amp;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Hyperparameter Tuning</a:t>
          </a:r>
        </a:p>
      </dsp:txBody>
      <dsp:txXfrm>
        <a:off x="4818324" y="1645920"/>
        <a:ext cx="1528516" cy="1097280"/>
      </dsp:txXfrm>
    </dsp:sp>
    <dsp:sp modelId="{8770458C-762C-4346-8562-F845ECA14597}">
      <dsp:nvSpPr>
        <dsp:cNvPr id="0" name=""/>
        <dsp:cNvSpPr/>
      </dsp:nvSpPr>
      <dsp:spPr>
        <a:xfrm>
          <a:off x="5445422" y="1234440"/>
          <a:ext cx="274320" cy="274320"/>
        </a:xfrm>
        <a:prstGeom prst="ellipse">
          <a:avLst/>
        </a:prstGeom>
        <a:solidFill>
          <a:schemeClr val="accent5">
            <a:hueOff val="2442770"/>
            <a:satOff val="8397"/>
            <a:lumOff val="-4029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0B34B11-96EF-4154-86DE-446DCA008769}">
      <dsp:nvSpPr>
        <dsp:cNvPr id="0" name=""/>
        <dsp:cNvSpPr/>
      </dsp:nvSpPr>
      <dsp:spPr>
        <a:xfrm>
          <a:off x="6423267" y="0"/>
          <a:ext cx="1528516" cy="109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en-US" sz="1100" b="1" kern="1200" dirty="0"/>
            <a:t>Architectural Style Clustering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altLang="en-US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08/01/24 - 15/01/24 </a:t>
          </a:r>
        </a:p>
      </dsp:txBody>
      <dsp:txXfrm>
        <a:off x="6423267" y="0"/>
        <a:ext cx="1528516" cy="1097280"/>
      </dsp:txXfrm>
    </dsp:sp>
    <dsp:sp modelId="{357E40F4-92E3-414D-A2DA-31D814B70EEF}">
      <dsp:nvSpPr>
        <dsp:cNvPr id="0" name=""/>
        <dsp:cNvSpPr/>
      </dsp:nvSpPr>
      <dsp:spPr>
        <a:xfrm>
          <a:off x="7050365" y="1234440"/>
          <a:ext cx="274320" cy="274320"/>
        </a:xfrm>
        <a:prstGeom prst="ellipse">
          <a:avLst/>
        </a:prstGeom>
        <a:solidFill>
          <a:schemeClr val="accent5">
            <a:hueOff val="3257026"/>
            <a:satOff val="11196"/>
            <a:lumOff val="-5372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92B237D-9950-4EB0-91B3-0FEC519831C9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D56D1D-CD57-7E5A-0594-374EC8E8F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2EB0E-139E-43E8-9E43-6E0A1157FD29}" type="datetimeFigureOut">
              <a:rPr lang="en-GB" smtClean="0"/>
              <a:t>20/12/2023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569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0A91FC6-3D07-4992-B64E-8B2198E1DD7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96516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C5DFD33A-21C6-4B9C-9B8B-CD137966CD27}" type="slidenum">
              <a:rPr lang="tr-TR" altLang="en-US"/>
              <a:pPr>
                <a:spcBef>
                  <a:spcPct val="0"/>
                </a:spcBef>
              </a:pPr>
              <a:t>1</a:t>
            </a:fld>
            <a:endParaRPr lang="tr-TR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Discuss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14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52885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16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514474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4B167137-106F-4911-9F48-D7586CE25DE7}" type="slidenum">
              <a:rPr lang="tr-TR" altLang="en-US"/>
              <a:pPr>
                <a:spcBef>
                  <a:spcPct val="0"/>
                </a:spcBef>
              </a:pPr>
              <a:t>2</a:t>
            </a:fld>
            <a:endParaRPr lang="tr-TR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Images are gathered through </a:t>
            </a:r>
            <a:r>
              <a:rPr lang="en-GB" b="1" dirty="0"/>
              <a:t>web scraping </a:t>
            </a:r>
            <a:r>
              <a:rPr lang="en-GB" dirty="0"/>
              <a:t>techniques, followed by a </a:t>
            </a:r>
            <a:r>
              <a:rPr lang="en-GB" b="1" dirty="0"/>
              <a:t>preprocessing </a:t>
            </a:r>
            <a:r>
              <a:rPr lang="en-GB" dirty="0"/>
              <a:t>step aimed at minimizing noise within the collected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4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187669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Notable class imbalance </a:t>
            </a:r>
            <a:r>
              <a:rPr lang="en-GB" dirty="0"/>
              <a:t>is evident in the dataset, a consequence of the </a:t>
            </a:r>
            <a:r>
              <a:rPr lang="en-GB" b="1" dirty="0"/>
              <a:t>varying quantity of works </a:t>
            </a:r>
            <a:r>
              <a:rPr lang="en-GB" dirty="0"/>
              <a:t>among different architects, highlighting the inherent </a:t>
            </a:r>
            <a:r>
              <a:rPr lang="en-GB" b="1" dirty="0"/>
              <a:t>nature of the data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5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474639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News headings, Architectural design, Old pictures, Collage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6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64508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9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546715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that training is only done for 20 epoch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10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20827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Discuss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11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307969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Discuss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12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55971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9"/>
          <p:cNvSpPr txBox="1">
            <a:spLocks noChangeArrowheads="1"/>
          </p:cNvSpPr>
          <p:nvPr userDrawn="1"/>
        </p:nvSpPr>
        <p:spPr bwMode="auto">
          <a:xfrm>
            <a:off x="5943600" y="200025"/>
            <a:ext cx="2743200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000" b="1">
                <a:solidFill>
                  <a:srgbClr val="FFFFCC"/>
                </a:solidFill>
                <a:latin typeface="Tahoma" pitchFamily="34" charset="0"/>
              </a:rPr>
              <a:t>Bilgisayar Mühendisliği Bölümü</a:t>
            </a: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tr-TR"/>
              <a:t>Click to edit Master subtitle style</a:t>
            </a: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066800" y="2057400"/>
            <a:ext cx="70866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tr-TR"/>
              <a:t>Click to edit Master title style</a:t>
            </a:r>
          </a:p>
        </p:txBody>
      </p:sp>
      <p:sp>
        <p:nvSpPr>
          <p:cNvPr id="9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pic>
        <p:nvPicPr>
          <p:cNvPr id="11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9752"/>
            <a:ext cx="2786738" cy="17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39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EBBE5D-72DA-403E-982F-97DD55B3986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81134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781800" y="106363"/>
            <a:ext cx="2209800" cy="6218237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152400" y="106363"/>
            <a:ext cx="6477000" cy="621823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6C3EE3-4607-44C8-828A-37A7AE25514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431157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6363"/>
            <a:ext cx="8534400" cy="5794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95CC5-F219-49B7-9754-EF0E854EBEB8}" type="slidenum">
              <a:rPr lang="tr-TR" altLang="en-US" smtClean="0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8137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52400" y="914400"/>
            <a:ext cx="7391400" cy="54102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EA505-76AA-495E-815C-8AF94549A6BB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5808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dirty="0"/>
              <a:t>As</a:t>
            </a:r>
            <a:r>
              <a:rPr lang="en-US" dirty="0"/>
              <a:t>I</a:t>
            </a:r>
            <a:r>
              <a:rPr lang="tr-TR" dirty="0"/>
              <a:t>l başl</a:t>
            </a:r>
            <a:r>
              <a:rPr lang="en-US" dirty="0"/>
              <a:t>I</a:t>
            </a:r>
            <a:r>
              <a:rPr lang="tr-TR" dirty="0"/>
              <a:t>k st</a:t>
            </a:r>
            <a:r>
              <a:rPr lang="en-US" dirty="0"/>
              <a:t>İ</a:t>
            </a:r>
            <a:r>
              <a:rPr lang="tr-TR" dirty="0"/>
              <a:t>l</a:t>
            </a:r>
            <a:r>
              <a:rPr lang="en-US" dirty="0"/>
              <a:t>İ</a:t>
            </a:r>
            <a:r>
              <a:rPr lang="tr-TR" dirty="0"/>
              <a:t> </a:t>
            </a:r>
            <a:r>
              <a:rPr lang="en-US" dirty="0"/>
              <a:t>İ</a:t>
            </a:r>
            <a:r>
              <a:rPr lang="tr-TR" dirty="0"/>
              <a:t>ç</a:t>
            </a:r>
            <a:r>
              <a:rPr lang="en-US" dirty="0"/>
              <a:t>İ</a:t>
            </a:r>
            <a:r>
              <a:rPr lang="tr-TR" dirty="0"/>
              <a:t>n t</a:t>
            </a:r>
            <a:r>
              <a:rPr lang="en-US" dirty="0"/>
              <a:t>I</a:t>
            </a:r>
            <a:r>
              <a:rPr lang="tr-TR" dirty="0"/>
              <a:t>klat</a:t>
            </a:r>
            <a:r>
              <a:rPr lang="en-US" dirty="0"/>
              <a:t>I</a:t>
            </a:r>
            <a:r>
              <a:rPr lang="tr-TR" dirty="0"/>
              <a:t>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4D7A41-DB7E-4B7C-B1E7-203553C448B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5320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E408D4-2E9F-4A26-A3CA-FB0C52E2551E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03787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6200" y="-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3EE2D-B193-4DF7-8E07-E2831ABD391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14498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0A55CB-0D82-4FA8-8283-1D0C577030E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378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E3BFC5-E015-41F6-9033-8F7EE7066BAD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9650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9A257-28E3-40ED-A2ED-369606B291D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96285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FACF8-D009-4AE7-A9E5-7C11E06AD1D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57693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27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14400"/>
            <a:ext cx="8839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Click to edit Master text styles</a:t>
            </a:r>
          </a:p>
          <a:p>
            <a:pPr lvl="1"/>
            <a:r>
              <a:rPr lang="tr-TR" altLang="en-US" dirty="0"/>
              <a:t>Second level</a:t>
            </a:r>
          </a:p>
          <a:p>
            <a:pPr lvl="2"/>
            <a:r>
              <a:rPr lang="tr-TR" altLang="en-US" dirty="0"/>
              <a:t>Third level</a:t>
            </a:r>
          </a:p>
          <a:p>
            <a:pPr lvl="3"/>
            <a:r>
              <a:rPr lang="tr-TR" altLang="en-US" dirty="0"/>
              <a:t>Fourth level</a:t>
            </a:r>
          </a:p>
          <a:p>
            <a:pPr lvl="4"/>
            <a:r>
              <a:rPr lang="tr-TR" altLang="en-US" dirty="0"/>
              <a:t>Fifth level</a:t>
            </a:r>
          </a:p>
        </p:txBody>
      </p:sp>
      <p:sp>
        <p:nvSpPr>
          <p:cNvPr id="35890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53200"/>
            <a:ext cx="457200" cy="76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E5"/>
                </a:solidFill>
              </a:defRPr>
            </a:lvl1pPr>
          </a:lstStyle>
          <a:p>
            <a:fld id="{68795CC5-F219-49B7-9754-EF0E854EBEB8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1030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31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06363"/>
            <a:ext cx="7848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Başlık</a:t>
            </a:r>
          </a:p>
        </p:txBody>
      </p:sp>
      <p:sp>
        <p:nvSpPr>
          <p:cNvPr id="3" name="Text Box 68"/>
          <p:cNvSpPr txBox="1">
            <a:spLocks noChangeArrowheads="1"/>
          </p:cNvSpPr>
          <p:nvPr userDrawn="1"/>
        </p:nvSpPr>
        <p:spPr bwMode="auto">
          <a:xfrm>
            <a:off x="990600" y="6536422"/>
            <a:ext cx="35814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GT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U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–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Department of Computer Engineering</a:t>
            </a:r>
            <a:endParaRPr lang="tr-T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atang" pitchFamily="18" charset="-127"/>
            </a:endParaRPr>
          </a:p>
        </p:txBody>
      </p:sp>
      <p:pic>
        <p:nvPicPr>
          <p:cNvPr id="1039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" y="5867400"/>
            <a:ext cx="985007" cy="9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3955"/>
            <a:ext cx="1110043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68"/>
          <p:cNvSpPr txBox="1">
            <a:spLocks noChangeArrowheads="1"/>
          </p:cNvSpPr>
          <p:nvPr userDrawn="1"/>
        </p:nvSpPr>
        <p:spPr bwMode="auto">
          <a:xfrm>
            <a:off x="4572000" y="6529000"/>
            <a:ext cx="31242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CSE 495/496 Graduation Project </a:t>
            </a:r>
            <a:endParaRPr lang="tr-T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atang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2209800"/>
            <a:ext cx="8763000" cy="1219200"/>
          </a:xfrm>
        </p:spPr>
        <p:txBody>
          <a:bodyPr/>
          <a:lstStyle/>
          <a:p>
            <a:pPr eaLnBrk="1" hangingPunct="1"/>
            <a:r>
              <a:rPr lang="en-GB" altLang="en-US" sz="3200" dirty="0"/>
              <a:t>Classifying and Finding Similarities in Architectural Styles</a:t>
            </a:r>
            <a:endParaRPr lang="tr-TR" altLang="en-US" sz="32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505200"/>
            <a:ext cx="6400800" cy="2514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tr-TR" altLang="en-US" sz="1600" b="1" dirty="0"/>
              <a:t>CSE 495</a:t>
            </a:r>
            <a:r>
              <a:rPr lang="en-GB" altLang="en-US" sz="1600" b="1" dirty="0"/>
              <a:t> – Second </a:t>
            </a:r>
            <a:r>
              <a:rPr lang="tr-TR" altLang="en-US" sz="1600" b="1" dirty="0"/>
              <a:t>Presentation</a:t>
            </a:r>
            <a:endParaRPr lang="en-GB" altLang="en-US" sz="1600" b="1" dirty="0"/>
          </a:p>
          <a:p>
            <a:pPr eaLnBrk="1" hangingPunct="1">
              <a:lnSpc>
                <a:spcPct val="80000"/>
              </a:lnSpc>
            </a:pPr>
            <a:endParaRPr lang="en-GB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en-GB" altLang="en-US" sz="1800" b="1" dirty="0"/>
              <a:t>Emirkan Burak Yılmaz</a:t>
            </a:r>
          </a:p>
          <a:p>
            <a:pPr eaLnBrk="1" hangingPunct="1">
              <a:lnSpc>
                <a:spcPct val="80000"/>
              </a:lnSpc>
            </a:pPr>
            <a:endParaRPr lang="en-GB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en-GB" altLang="en-US" sz="1800" b="1" dirty="0"/>
              <a:t>Project Supervisors:</a:t>
            </a:r>
            <a:r>
              <a:rPr lang="tr-TR" altLang="en-US" sz="1800" b="1" dirty="0"/>
              <a:t> </a:t>
            </a:r>
            <a:endParaRPr lang="en-GB" altLang="en-US" sz="1800" b="1" dirty="0"/>
          </a:p>
          <a:p>
            <a:pPr eaLnBrk="1" hangingPunct="1">
              <a:lnSpc>
                <a:spcPct val="80000"/>
              </a:lnSpc>
            </a:pPr>
            <a:r>
              <a:rPr lang="en-GB" altLang="en-US" sz="1800" b="1" dirty="0"/>
              <a:t>Prof. </a:t>
            </a:r>
            <a:r>
              <a:rPr lang="en-GB" altLang="en-US" sz="1800" b="1" dirty="0" err="1"/>
              <a:t>Dr.</a:t>
            </a:r>
            <a:r>
              <a:rPr lang="en-GB" altLang="en-US" sz="1800" b="1" dirty="0"/>
              <a:t> Yusuf Sinan </a:t>
            </a:r>
            <a:r>
              <a:rPr lang="en-GB" altLang="en-US" sz="1800" b="1" dirty="0" err="1"/>
              <a:t>Akgül</a:t>
            </a:r>
            <a:r>
              <a:rPr lang="en-GB" altLang="en-US" sz="1800" b="1" dirty="0"/>
              <a:t>, </a:t>
            </a:r>
            <a:r>
              <a:rPr lang="en-GB" altLang="en-US" sz="1800" b="1" dirty="0" err="1"/>
              <a:t>Dr.</a:t>
            </a:r>
            <a:r>
              <a:rPr lang="en-GB" altLang="en-US" sz="1800" b="1" dirty="0"/>
              <a:t> Funda Tan </a:t>
            </a:r>
          </a:p>
          <a:p>
            <a:pPr eaLnBrk="1" hangingPunct="1">
              <a:lnSpc>
                <a:spcPct val="80000"/>
              </a:lnSpc>
            </a:pPr>
            <a:endParaRPr lang="en-GB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en-GB" altLang="en-US" sz="1600" b="1" dirty="0"/>
              <a:t>20/12/</a:t>
            </a:r>
            <a:r>
              <a:rPr lang="tr-TR" altLang="en-US" sz="1600" b="1" dirty="0"/>
              <a:t>20</a:t>
            </a:r>
            <a:r>
              <a:rPr lang="en-GB" altLang="en-US" sz="1600" b="1" dirty="0"/>
              <a:t>2</a:t>
            </a:r>
            <a:r>
              <a:rPr lang="tr-TR" altLang="en-US" sz="1600" b="1" dirty="0"/>
              <a:t>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Training and Evaluation - 1</a:t>
            </a:r>
            <a:endParaRPr lang="tr-TR" altLang="en-US" sz="4000" dirty="0"/>
          </a:p>
        </p:txBody>
      </p:sp>
      <p:pic>
        <p:nvPicPr>
          <p:cNvPr id="6" name="Picture 5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FF6FE27A-BCD8-04DC-00A8-FBAF0BEE1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50" y="1143000"/>
            <a:ext cx="7516650" cy="3943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3C3908-B2C4-4136-7B18-BA54AFC8048E}"/>
              </a:ext>
            </a:extLst>
          </p:cNvPr>
          <p:cNvSpPr txBox="1"/>
          <p:nvPr/>
        </p:nvSpPr>
        <p:spPr>
          <a:xfrm>
            <a:off x="1676400" y="5214102"/>
            <a:ext cx="579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 on external dataset (20 epoch)</a:t>
            </a:r>
          </a:p>
          <a:p>
            <a:pPr algn="ctr"/>
            <a:r>
              <a:rPr lang="en-GB" altLang="en-US" sz="1400" dirty="0" err="1">
                <a:solidFill>
                  <a:srgbClr val="6EBBC1"/>
                </a:solidFill>
              </a:rPr>
              <a:t>Dumitrux</a:t>
            </a:r>
            <a:r>
              <a:rPr lang="en-GB" altLang="en-US" sz="1400" dirty="0">
                <a:solidFill>
                  <a:srgbClr val="6EBBC1"/>
                </a:solidFill>
              </a:rPr>
              <a:t> (2020) Architectural styles, Kaggle</a:t>
            </a:r>
            <a:endParaRPr lang="en-GB" sz="1400" dirty="0">
              <a:solidFill>
                <a:srgbClr val="6EBB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807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Training and Evaluation - 2 </a:t>
            </a:r>
            <a:endParaRPr lang="tr-T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B96D0-231D-FCA7-D702-770739CDD761}"/>
              </a:ext>
            </a:extLst>
          </p:cNvPr>
          <p:cNvSpPr txBox="1"/>
          <p:nvPr/>
        </p:nvSpPr>
        <p:spPr>
          <a:xfrm>
            <a:off x="1524000" y="5347573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Training on our dataset (50 epoch)</a:t>
            </a:r>
          </a:p>
        </p:txBody>
      </p:sp>
      <p:pic>
        <p:nvPicPr>
          <p:cNvPr id="3" name="Picture 2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2C639146-A4CF-9A30-4775-BA81E60AF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1095"/>
            <a:ext cx="7701843" cy="40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58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Training and Evaluation - 2 </a:t>
            </a:r>
            <a:endParaRPr lang="tr-TR" altLang="en-US" sz="4000" dirty="0"/>
          </a:p>
        </p:txBody>
      </p:sp>
      <p:pic>
        <p:nvPicPr>
          <p:cNvPr id="4" name="Picture 3" descr="A diagram of a confused matrix&#10;&#10;Description automatically generated">
            <a:extLst>
              <a:ext uri="{FF2B5EF4-FFF2-40B4-BE49-F238E27FC236}">
                <a16:creationId xmlns:a16="http://schemas.microsoft.com/office/drawing/2014/main" id="{0616B0B0-C8B5-7C38-EDE5-FD3189551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143000"/>
            <a:ext cx="538959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95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Fine-tuning VGG-16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E0F6EF-FBA8-91F5-2C16-7D83AEF70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80"/>
          <a:stretch/>
        </p:blipFill>
        <p:spPr>
          <a:xfrm>
            <a:off x="5257801" y="945597"/>
            <a:ext cx="2971800" cy="5399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D0DF5C-F833-88B7-B3FC-C7E9C943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45597"/>
            <a:ext cx="4525006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92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Fine-tuned VGG-16 Evaluation</a:t>
            </a:r>
            <a:endParaRPr lang="tr-T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B96D0-231D-FCA7-D702-770739CDD761}"/>
              </a:ext>
            </a:extLst>
          </p:cNvPr>
          <p:cNvSpPr txBox="1"/>
          <p:nvPr/>
        </p:nvSpPr>
        <p:spPr>
          <a:xfrm>
            <a:off x="1371600" y="520049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Fine-tuned VGG-16 on our dataset (50 epoch)</a:t>
            </a:r>
          </a:p>
        </p:txBody>
      </p:sp>
      <p:pic>
        <p:nvPicPr>
          <p:cNvPr id="4" name="Picture 3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5DEBBD84-9255-6DA4-F899-0279CE2CD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22759"/>
            <a:ext cx="7620000" cy="402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Optimization Strategies</a:t>
            </a:r>
            <a:endParaRPr lang="tr-TR" altLang="en-US" sz="4000" dirty="0"/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610600" cy="4572000"/>
          </a:xfrm>
        </p:spPr>
        <p:txBody>
          <a:bodyPr/>
          <a:lstStyle/>
          <a:p>
            <a:pPr lvl="1" indent="-342900" eaLnBrk="1" hangingPunct="1"/>
            <a:r>
              <a:rPr lang="en-GB" altLang="en-US" sz="2000" dirty="0"/>
              <a:t>Grid Search for hyperparameter tuning</a:t>
            </a:r>
          </a:p>
          <a:p>
            <a:pPr lvl="2" indent="-342900" eaLnBrk="1" hangingPunct="1"/>
            <a:r>
              <a:rPr lang="en-GB" altLang="en-US" sz="1800" dirty="0"/>
              <a:t>Learning rates, optimizer types, dropout rates, batch sizes, etc	</a:t>
            </a:r>
            <a:endParaRPr lang="en-GB" altLang="en-US" sz="2000" dirty="0"/>
          </a:p>
          <a:p>
            <a:pPr lvl="1" indent="-342900" eaLnBrk="1" hangingPunct="1"/>
            <a:r>
              <a:rPr lang="en-GB" altLang="en-US" sz="2000" dirty="0"/>
              <a:t>Additional data</a:t>
            </a:r>
          </a:p>
          <a:p>
            <a:pPr lvl="2" indent="-342900" eaLnBrk="1" hangingPunct="1"/>
            <a:r>
              <a:rPr lang="en-GB" altLang="en-US" sz="1600" dirty="0"/>
              <a:t>Incorporate diverse data sources (e.g., Google Street View) to augment the dataset, enhancing model robustness and performance.	</a:t>
            </a:r>
          </a:p>
        </p:txBody>
      </p:sp>
    </p:spTree>
    <p:extLst>
      <p:ext uri="{BB962C8B-B14F-4D97-AF65-F5344CB8AC3E}">
        <p14:creationId xmlns:p14="http://schemas.microsoft.com/office/powerpoint/2010/main" val="79449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33BC9-A97B-4126-BA35-8564686F79B6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Project Roadmap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8938055-5D0C-9757-B9AE-C2F1954F30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5331470"/>
              </p:ext>
            </p:extLst>
          </p:nvPr>
        </p:nvGraphicFramePr>
        <p:xfrm>
          <a:off x="152400" y="2057400"/>
          <a:ext cx="8839200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network of colorful balls&#10;&#10;Description automatically generated with medium confidence">
            <a:extLst>
              <a:ext uri="{FF2B5EF4-FFF2-40B4-BE49-F238E27FC236}">
                <a16:creationId xmlns:a16="http://schemas.microsoft.com/office/drawing/2014/main" id="{7070895E-0486-9049-56D8-034E2BB5EA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12" y="3804537"/>
            <a:ext cx="838199" cy="838199"/>
          </a:xfrm>
          <a:prstGeom prst="rect">
            <a:avLst/>
          </a:prstGeom>
        </p:spPr>
      </p:pic>
      <p:pic>
        <p:nvPicPr>
          <p:cNvPr id="15" name="Picture 14" descr="A graph with circles and arrows&#10;&#10;Description automatically generated">
            <a:extLst>
              <a:ext uri="{FF2B5EF4-FFF2-40B4-BE49-F238E27FC236}">
                <a16:creationId xmlns:a16="http://schemas.microsoft.com/office/drawing/2014/main" id="{1D5ACDE7-E67D-7442-1085-8694FD79252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74" y="3804537"/>
            <a:ext cx="838200" cy="838200"/>
          </a:xfrm>
          <a:prstGeom prst="rect">
            <a:avLst/>
          </a:prstGeom>
        </p:spPr>
      </p:pic>
      <p:pic>
        <p:nvPicPr>
          <p:cNvPr id="17" name="Picture 16" descr="A graph with a red arrow pointing up&#10;&#10;Description automatically generated">
            <a:extLst>
              <a:ext uri="{FF2B5EF4-FFF2-40B4-BE49-F238E27FC236}">
                <a16:creationId xmlns:a16="http://schemas.microsoft.com/office/drawing/2014/main" id="{B3A23E8B-EFAA-E63D-05AB-50EF86F9952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305126"/>
            <a:ext cx="838200" cy="838200"/>
          </a:xfrm>
          <a:prstGeom prst="rect">
            <a:avLst/>
          </a:prstGeom>
        </p:spPr>
      </p:pic>
      <p:pic>
        <p:nvPicPr>
          <p:cNvPr id="5" name="Picture 4" descr="A yellow file folders connected to a blue and blue file&#10;&#10;Description automatically generated">
            <a:extLst>
              <a:ext uri="{FF2B5EF4-FFF2-40B4-BE49-F238E27FC236}">
                <a16:creationId xmlns:a16="http://schemas.microsoft.com/office/drawing/2014/main" id="{64BEBB08-F290-349A-D365-D154BDE4B25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305126"/>
            <a:ext cx="838200" cy="838200"/>
          </a:xfrm>
          <a:prstGeom prst="rect">
            <a:avLst/>
          </a:prstGeom>
        </p:spPr>
      </p:pic>
      <p:pic>
        <p:nvPicPr>
          <p:cNvPr id="11" name="Picture 10" descr="A computer with colorful squares and arrow&#10;&#10;Description automatically generated">
            <a:extLst>
              <a:ext uri="{FF2B5EF4-FFF2-40B4-BE49-F238E27FC236}">
                <a16:creationId xmlns:a16="http://schemas.microsoft.com/office/drawing/2014/main" id="{FC616FB5-4CE3-C746-695E-9B8B56527E1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1" y="3804538"/>
            <a:ext cx="838199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94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D8AB0A-D51F-497D-9892-E75B8E184080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References</a:t>
            </a:r>
            <a:endParaRPr lang="tr-TR" altLang="en-US" sz="400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839200" cy="5410200"/>
          </a:xfrm>
        </p:spPr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en-GB" altLang="en-US" sz="1800" dirty="0"/>
              <a:t>Yoshimura, Y., Cai, B., Wang, Z. and </a:t>
            </a:r>
            <a:r>
              <a:rPr lang="en-GB" altLang="en-US" sz="1800" dirty="0" err="1"/>
              <a:t>Ratti</a:t>
            </a:r>
            <a:r>
              <a:rPr lang="en-GB" altLang="en-US" sz="1800" dirty="0"/>
              <a:t>, C., 2019. Deep learning architect: Classification for architectural design through the eye of artificial intelligence. Computational Urban Planning and Management for Smart Cities 16, pp.249-265.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GB" altLang="en-US" sz="1800" dirty="0"/>
              <a:t>Zhang, M., Cui, Z., Neumann, M. and Chen, Y., 2018, April. An end-to-end deep learning architecture for graph classification. In Proceedings of the AAAI conference on artificial intelligence (Vol. 32, No. 1).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GB" altLang="en-US" sz="1800" dirty="0"/>
              <a:t>Pesto, C., 2017. Classifying US Houses by Architectural Style Using Convolutional Neural Networks.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GB" altLang="en-US" sz="1800" dirty="0"/>
              <a:t>Wang, B., Zhang, S., Zhang, J. and Cai, Z., 2023. Architectural style classification based on CNN and channel–spatial attention. Signal, Image and Video Processing, 17(1), pp.99-107.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GB" altLang="en-US" sz="1800" dirty="0" err="1"/>
              <a:t>Dumitrux</a:t>
            </a:r>
            <a:r>
              <a:rPr lang="en-GB" altLang="en-US" sz="1800" dirty="0"/>
              <a:t> (2020) Architectural styles, Kaggle. Available at: https://www.kaggle.com/datasets/dumitrux/architectural-styles-dataset.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GB" altLang="en-US" sz="1800" dirty="0"/>
              <a:t>İcons: Flaticon.com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79C4B9-F984-4206-AFD2-FD0541FAF3C1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6106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Project Description</a:t>
            </a:r>
          </a:p>
          <a:p>
            <a:pPr eaLnBrk="1" hangingPunct="1">
              <a:lnSpc>
                <a:spcPct val="90000"/>
              </a:lnSpc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Dataset Overview</a:t>
            </a:r>
          </a:p>
          <a:p>
            <a:pPr eaLnBrk="1" hangingPunct="1">
              <a:lnSpc>
                <a:spcPct val="90000"/>
              </a:lnSpc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Addressing Noise in the Dataset</a:t>
            </a:r>
          </a:p>
          <a:p>
            <a:pPr eaLnBrk="1" hangingPunct="1">
              <a:lnSpc>
                <a:spcPct val="90000"/>
              </a:lnSpc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Data Augmentation</a:t>
            </a:r>
          </a:p>
          <a:p>
            <a:pPr eaLnBrk="1" hangingPunct="1">
              <a:lnSpc>
                <a:spcPct val="90000"/>
              </a:lnSpc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CNN Architecture</a:t>
            </a:r>
          </a:p>
          <a:p>
            <a:pPr eaLnBrk="1" hangingPunct="1">
              <a:lnSpc>
                <a:spcPct val="90000"/>
              </a:lnSpc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Training and Evaluation</a:t>
            </a:r>
          </a:p>
          <a:p>
            <a:pPr eaLnBrk="1" hangingPunct="1">
              <a:lnSpc>
                <a:spcPct val="90000"/>
              </a:lnSpc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Fine-tuning VGG-16</a:t>
            </a:r>
          </a:p>
          <a:p>
            <a:pPr eaLnBrk="1" hangingPunct="1">
              <a:lnSpc>
                <a:spcPct val="90000"/>
              </a:lnSpc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Fine-tuned VGG-16 Evaluation </a:t>
            </a:r>
          </a:p>
          <a:p>
            <a:pPr eaLnBrk="1" hangingPunct="1">
              <a:lnSpc>
                <a:spcPct val="90000"/>
              </a:lnSpc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Project Roadmap</a:t>
            </a:r>
          </a:p>
          <a:p>
            <a:pPr eaLnBrk="1" hangingPunct="1">
              <a:lnSpc>
                <a:spcPct val="90000"/>
              </a:lnSpc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Optimization Strategies</a:t>
            </a:r>
          </a:p>
          <a:p>
            <a:pPr eaLnBrk="1" hangingPunct="1">
              <a:lnSpc>
                <a:spcPct val="90000"/>
              </a:lnSpc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References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Contents</a:t>
            </a:r>
            <a:endParaRPr lang="tr-TR" altLang="en-US"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7528-6851-C294-BB62-E58C15CA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46661-1095-ED37-82FD-8B9211D9E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1"/>
            <a:ext cx="8839200" cy="1661753"/>
          </a:xfrm>
        </p:spPr>
        <p:txBody>
          <a:bodyPr/>
          <a:lstStyle/>
          <a:p>
            <a:r>
              <a:rPr lang="en-GB" sz="2000" dirty="0"/>
              <a:t>We explore the power of deep learning and computer vision to identify architectural style similarities and classify architects based on their distinct design characteristics.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6E328-A122-6533-84EA-2A576940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3</a:t>
            </a:fld>
            <a:endParaRPr lang="tr-T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9B3917-2927-F286-3049-9D9659EDA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8399" y="5079781"/>
            <a:ext cx="1459141" cy="820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CCD319-3BA1-16E5-361C-6EC9F6CE1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1043" y="2143279"/>
            <a:ext cx="1391142" cy="1073788"/>
          </a:xfrm>
          <a:prstGeom prst="rect">
            <a:avLst/>
          </a:prstGeom>
        </p:spPr>
      </p:pic>
      <p:pic>
        <p:nvPicPr>
          <p:cNvPr id="13" name="Picture 12" descr="A person with a mustache wearing a suit and bow tie&#10;&#10;Description automatically generated">
            <a:extLst>
              <a:ext uri="{FF2B5EF4-FFF2-40B4-BE49-F238E27FC236}">
                <a16:creationId xmlns:a16="http://schemas.microsoft.com/office/drawing/2014/main" id="{967BAF1D-356F-8002-5094-8B6AAF5478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195" y="5047791"/>
            <a:ext cx="565311" cy="748755"/>
          </a:xfrm>
          <a:prstGeom prst="flowChartConnector">
            <a:avLst/>
          </a:prstGeom>
        </p:spPr>
      </p:pic>
      <p:pic>
        <p:nvPicPr>
          <p:cNvPr id="14" name="Picture 13" descr="A person in a suit and tie&#10;&#10;Description automatically generated">
            <a:extLst>
              <a:ext uri="{FF2B5EF4-FFF2-40B4-BE49-F238E27FC236}">
                <a16:creationId xmlns:a16="http://schemas.microsoft.com/office/drawing/2014/main" id="{8F1AB9EF-8356-9449-16CD-14F87DC827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t="7895" r="5556"/>
          <a:stretch/>
        </p:blipFill>
        <p:spPr>
          <a:xfrm>
            <a:off x="6342299" y="3745238"/>
            <a:ext cx="565311" cy="781020"/>
          </a:xfrm>
          <a:prstGeom prst="flowChartConnector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DC7071-DA62-52E1-AB13-6EF7FF154F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55" y="3606264"/>
            <a:ext cx="1331622" cy="998717"/>
          </a:xfrm>
          <a:prstGeom prst="rect">
            <a:avLst/>
          </a:prstGeom>
        </p:spPr>
      </p:pic>
      <p:pic>
        <p:nvPicPr>
          <p:cNvPr id="16" name="Picture 15" descr="A person with a mustache&#10;&#10;Description automatically generated">
            <a:extLst>
              <a:ext uri="{FF2B5EF4-FFF2-40B4-BE49-F238E27FC236}">
                <a16:creationId xmlns:a16="http://schemas.microsoft.com/office/drawing/2014/main" id="{881B9E1A-A291-1902-BE4F-A2DCB2B5A9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387888"/>
            <a:ext cx="666562" cy="833733"/>
          </a:xfrm>
          <a:prstGeom prst="flowChartConnector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65A766-CDC8-1C5F-137D-DB0B386226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189" y="3953175"/>
            <a:ext cx="622795" cy="622795"/>
          </a:xfrm>
          <a:prstGeom prst="rect">
            <a:avLst/>
          </a:prstGeom>
        </p:spPr>
      </p:pic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9E825827-5904-7347-B827-8AA031B97B42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 bwMode="auto">
          <a:xfrm>
            <a:off x="3432185" y="2680173"/>
            <a:ext cx="881004" cy="1584400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EB021B9-E634-C16C-3355-AFB5B1B53CD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 bwMode="auto">
          <a:xfrm>
            <a:off x="3151277" y="4105623"/>
            <a:ext cx="1161912" cy="158950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AD18047-8DDD-8C87-0333-635D63E1F1F6}"/>
              </a:ext>
            </a:extLst>
          </p:cNvPr>
          <p:cNvCxnSpPr>
            <a:cxnSpLocks/>
            <a:stCxn id="17" idx="3"/>
            <a:endCxn id="14" idx="2"/>
          </p:cNvCxnSpPr>
          <p:nvPr/>
        </p:nvCxnSpPr>
        <p:spPr bwMode="auto">
          <a:xfrm flipV="1">
            <a:off x="4935984" y="4135748"/>
            <a:ext cx="1406315" cy="128825"/>
          </a:xfrm>
          <a:prstGeom prst="curvedConnector3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3DF97CF9-C21F-8E9C-BCC4-B2B5257DD9CA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 bwMode="auto">
          <a:xfrm>
            <a:off x="4935984" y="4264573"/>
            <a:ext cx="906211" cy="1157596"/>
          </a:xfrm>
          <a:prstGeom prst="curvedConnector3">
            <a:avLst/>
          </a:prstGeom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7E5BCC34-4311-D89D-F950-C9420A2AC2E7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 bwMode="auto">
          <a:xfrm flipV="1">
            <a:off x="3507540" y="4264573"/>
            <a:ext cx="805649" cy="1225591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2953A8E8-515D-E008-AB32-740D3155FFE3}"/>
              </a:ext>
            </a:extLst>
          </p:cNvPr>
          <p:cNvCxnSpPr>
            <a:stCxn id="17" idx="3"/>
            <a:endCxn id="16" idx="2"/>
          </p:cNvCxnSpPr>
          <p:nvPr/>
        </p:nvCxnSpPr>
        <p:spPr bwMode="auto">
          <a:xfrm flipV="1">
            <a:off x="4935984" y="2804755"/>
            <a:ext cx="855216" cy="1459818"/>
          </a:xfrm>
          <a:prstGeom prst="curvedConnector3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02AA99E-9603-8F94-651F-85D01797C212}"/>
              </a:ext>
            </a:extLst>
          </p:cNvPr>
          <p:cNvSpPr txBox="1"/>
          <p:nvPr/>
        </p:nvSpPr>
        <p:spPr>
          <a:xfrm>
            <a:off x="5453009" y="3237370"/>
            <a:ext cx="1457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Mimar </a:t>
            </a:r>
            <a:r>
              <a:rPr lang="en-GB" sz="1100" dirty="0" err="1"/>
              <a:t>Kemalettin</a:t>
            </a:r>
            <a:endParaRPr lang="en-GB" sz="11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AE81B26-54C3-F62F-AFB0-BBF71C8A2559}"/>
              </a:ext>
            </a:extLst>
          </p:cNvPr>
          <p:cNvSpPr txBox="1"/>
          <p:nvPr/>
        </p:nvSpPr>
        <p:spPr>
          <a:xfrm>
            <a:off x="5765192" y="5803492"/>
            <a:ext cx="9458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/>
              <a:t>Vedat</a:t>
            </a:r>
            <a:r>
              <a:rPr lang="en-GB" sz="1100" dirty="0"/>
              <a:t> Tek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F725D-B4FD-5B16-9628-00033F9B3572}"/>
              </a:ext>
            </a:extLst>
          </p:cNvPr>
          <p:cNvSpPr txBox="1"/>
          <p:nvPr/>
        </p:nvSpPr>
        <p:spPr>
          <a:xfrm>
            <a:off x="6123103" y="4519749"/>
            <a:ext cx="121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Giulio Monger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A387662-3CE7-F728-8618-3D047FDB407A}"/>
              </a:ext>
            </a:extLst>
          </p:cNvPr>
          <p:cNvSpPr txBox="1"/>
          <p:nvPr/>
        </p:nvSpPr>
        <p:spPr>
          <a:xfrm>
            <a:off x="1745892" y="3226161"/>
            <a:ext cx="20145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First </a:t>
            </a:r>
            <a:r>
              <a:rPr lang="en-GB" sz="1050" dirty="0" err="1"/>
              <a:t>Ziraat</a:t>
            </a:r>
            <a:r>
              <a:rPr lang="en-GB" sz="1050" dirty="0"/>
              <a:t> Bank Headquarters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81DE847-28D7-6F72-E646-3154B75D15E1}"/>
              </a:ext>
            </a:extLst>
          </p:cNvPr>
          <p:cNvSpPr txBox="1"/>
          <p:nvPr/>
        </p:nvSpPr>
        <p:spPr>
          <a:xfrm>
            <a:off x="1750109" y="4596157"/>
            <a:ext cx="14591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 err="1"/>
              <a:t>Tayyare</a:t>
            </a:r>
            <a:r>
              <a:rPr lang="en-GB" sz="1050" dirty="0"/>
              <a:t> Apartments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3204B7-EF82-F08A-89B3-D08BF2DFFD8F}"/>
              </a:ext>
            </a:extLst>
          </p:cNvPr>
          <p:cNvSpPr txBox="1"/>
          <p:nvPr/>
        </p:nvSpPr>
        <p:spPr>
          <a:xfrm>
            <a:off x="2141753" y="5914340"/>
            <a:ext cx="127243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Grand Post Office</a:t>
            </a:r>
          </a:p>
        </p:txBody>
      </p:sp>
    </p:spTree>
    <p:extLst>
      <p:ext uri="{BB962C8B-B14F-4D97-AF65-F5344CB8AC3E}">
        <p14:creationId xmlns:p14="http://schemas.microsoft.com/office/powerpoint/2010/main" val="3052088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Dataset Overview</a:t>
            </a:r>
            <a:endParaRPr lang="tr-TR" altLang="en-US" sz="4000" dirty="0"/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456866"/>
            <a:ext cx="8001000" cy="791534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GB" altLang="en-US" sz="1800" dirty="0"/>
              <a:t>2412 images belonging to 15 classes</a:t>
            </a:r>
          </a:p>
          <a:p>
            <a:pPr marL="0" indent="0" algn="ctr" eaLnBrk="1" hangingPunct="1">
              <a:buNone/>
            </a:pPr>
            <a:r>
              <a:rPr lang="en-GB" altLang="en-US" sz="1800" dirty="0">
                <a:solidFill>
                  <a:srgbClr val="6EBBC1"/>
                </a:solidFill>
              </a:rPr>
              <a:t>https://huggingface.co/datasets/ebylmz/architects</a:t>
            </a:r>
          </a:p>
        </p:txBody>
      </p:sp>
      <p:pic>
        <p:nvPicPr>
          <p:cNvPr id="11" name="Picture 10" descr="A collage of buildings and a bridge&#10;&#10;Description automatically generated">
            <a:extLst>
              <a:ext uri="{FF2B5EF4-FFF2-40B4-BE49-F238E27FC236}">
                <a16:creationId xmlns:a16="http://schemas.microsoft.com/office/drawing/2014/main" id="{47728E9A-101C-554C-7773-845D3C0576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58" y="1038127"/>
            <a:ext cx="3840841" cy="3932866"/>
          </a:xfrm>
          <a:prstGeom prst="rect">
            <a:avLst/>
          </a:prstGeom>
        </p:spPr>
      </p:pic>
      <p:pic>
        <p:nvPicPr>
          <p:cNvPr id="15" name="Picture 14" descr="A collage of buildings&#10;&#10;Description automatically generated">
            <a:extLst>
              <a:ext uri="{FF2B5EF4-FFF2-40B4-BE49-F238E27FC236}">
                <a16:creationId xmlns:a16="http://schemas.microsoft.com/office/drawing/2014/main" id="{2B0CD329-9B48-E53E-B572-2C016D2E5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066800"/>
            <a:ext cx="3840841" cy="393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6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7848600" cy="579437"/>
          </a:xfrm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GB" altLang="en-US" sz="3400" dirty="0"/>
              <a:t>Dataset Overview</a:t>
            </a:r>
            <a:endParaRPr lang="tr-TR" altLang="en-US" sz="3400" dirty="0"/>
          </a:p>
        </p:txBody>
      </p:sp>
      <p:pic>
        <p:nvPicPr>
          <p:cNvPr id="3" name="Picture 2" descr="A graph of a number of blue bars&#10;&#10;Description automatically generated with medium confidence">
            <a:extLst>
              <a:ext uri="{FF2B5EF4-FFF2-40B4-BE49-F238E27FC236}">
                <a16:creationId xmlns:a16="http://schemas.microsoft.com/office/drawing/2014/main" id="{44DEBE31-B7C0-B573-F739-9BD7EF344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29271"/>
            <a:ext cx="8420100" cy="4799457"/>
          </a:xfrm>
          <a:prstGeom prst="rect">
            <a:avLst/>
          </a:prstGeom>
          <a:noFill/>
        </p:spPr>
      </p:pic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xfrm>
            <a:off x="8534400" y="6553200"/>
            <a:ext cx="457200" cy="76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normAutofit fontScale="25000" lnSpcReduction="20000"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A2E7CC27-EEF4-45B9-94D9-CADBD9678458}" type="slidenum">
              <a:rPr lang="tr-TR" altLang="en-US" sz="300" smtClean="0">
                <a:solidFill>
                  <a:srgbClr val="FFFFE5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5</a:t>
            </a:fld>
            <a:endParaRPr lang="tr-TR" altLang="en-US" sz="300">
              <a:solidFill>
                <a:srgbClr val="FFFF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039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Addressing Noise in the Dataset</a:t>
            </a:r>
            <a:endParaRPr lang="tr-TR" altLang="en-US" sz="4000" dirty="0"/>
          </a:p>
        </p:txBody>
      </p:sp>
      <p:pic>
        <p:nvPicPr>
          <p:cNvPr id="3" name="Picture 2" descr="A building with a blueprint&#10;&#10;Description automatically generated">
            <a:extLst>
              <a:ext uri="{FF2B5EF4-FFF2-40B4-BE49-F238E27FC236}">
                <a16:creationId xmlns:a16="http://schemas.microsoft.com/office/drawing/2014/main" id="{9BBD454A-0741-8FAA-C008-501A727287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60" y="1132307"/>
            <a:ext cx="3351108" cy="1464076"/>
          </a:xfrm>
          <a:prstGeom prst="rect">
            <a:avLst/>
          </a:prstGeom>
        </p:spPr>
      </p:pic>
      <p:pic>
        <p:nvPicPr>
          <p:cNvPr id="5" name="Picture 4" descr="A building with a few windows&#10;&#10;Description automatically generated with medium confidence">
            <a:extLst>
              <a:ext uri="{FF2B5EF4-FFF2-40B4-BE49-F238E27FC236}">
                <a16:creationId xmlns:a16="http://schemas.microsoft.com/office/drawing/2014/main" id="{AC4E74AE-BAA8-20F3-D4B8-CD2E56097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727" y="1132307"/>
            <a:ext cx="2029341" cy="2722699"/>
          </a:xfrm>
          <a:prstGeom prst="rect">
            <a:avLst/>
          </a:prstGeom>
        </p:spPr>
      </p:pic>
      <p:pic>
        <p:nvPicPr>
          <p:cNvPr id="7" name="Picture 6" descr="A building with many cars parked on the side of it&#10;&#10;Description automatically generated">
            <a:extLst>
              <a:ext uri="{FF2B5EF4-FFF2-40B4-BE49-F238E27FC236}">
                <a16:creationId xmlns:a16="http://schemas.microsoft.com/office/drawing/2014/main" id="{FFF35ACA-679A-A2BA-B715-E0A213CDB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327212"/>
            <a:ext cx="2514600" cy="1676400"/>
          </a:xfrm>
          <a:prstGeom prst="rect">
            <a:avLst/>
          </a:prstGeom>
        </p:spPr>
      </p:pic>
      <p:pic>
        <p:nvPicPr>
          <p:cNvPr id="9" name="Picture 8" descr="A grey tower with a pointed roof&#10;&#10;Description automatically generated">
            <a:extLst>
              <a:ext uri="{FF2B5EF4-FFF2-40B4-BE49-F238E27FC236}">
                <a16:creationId xmlns:a16="http://schemas.microsoft.com/office/drawing/2014/main" id="{CB740895-9BCC-8788-859E-A03A6DD37C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818082"/>
            <a:ext cx="2150683" cy="2509130"/>
          </a:xfrm>
          <a:prstGeom prst="rect">
            <a:avLst/>
          </a:prstGeom>
        </p:spPr>
      </p:pic>
      <p:pic>
        <p:nvPicPr>
          <p:cNvPr id="11" name="Picture 10" descr="A building with many windows&#10;&#10;Description automatically generated">
            <a:extLst>
              <a:ext uri="{FF2B5EF4-FFF2-40B4-BE49-F238E27FC236}">
                <a16:creationId xmlns:a16="http://schemas.microsoft.com/office/drawing/2014/main" id="{2BB1C558-F319-8B47-D5F4-E864EA1EF2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9" y="4980289"/>
            <a:ext cx="4115863" cy="1009673"/>
          </a:xfrm>
          <a:prstGeom prst="rect">
            <a:avLst/>
          </a:prstGeom>
        </p:spPr>
      </p:pic>
      <p:pic>
        <p:nvPicPr>
          <p:cNvPr id="13" name="Picture 12" descr="A drawing of a building&#10;&#10;Description automatically generated">
            <a:extLst>
              <a:ext uri="{FF2B5EF4-FFF2-40B4-BE49-F238E27FC236}">
                <a16:creationId xmlns:a16="http://schemas.microsoft.com/office/drawing/2014/main" id="{7FE08FF9-7D10-B3EB-8922-D391CA9CBA4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8" y="2681738"/>
            <a:ext cx="1952101" cy="146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6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 smtClean="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Data Augmentation</a:t>
            </a:r>
            <a:endParaRPr lang="tr-TR" altLang="en-US" sz="4000" dirty="0"/>
          </a:p>
        </p:txBody>
      </p:sp>
      <p:pic>
        <p:nvPicPr>
          <p:cNvPr id="8" name="Picture 7" descr="A collage of a building&#10;&#10;Description automatically generated">
            <a:extLst>
              <a:ext uri="{FF2B5EF4-FFF2-40B4-BE49-F238E27FC236}">
                <a16:creationId xmlns:a16="http://schemas.microsoft.com/office/drawing/2014/main" id="{36F265D2-1F7A-FAEF-C2AA-C2E386A3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66850"/>
            <a:ext cx="3939203" cy="3924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E50D05-0DE8-00FB-41CA-097528666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070"/>
          <a:stretch/>
        </p:blipFill>
        <p:spPr>
          <a:xfrm>
            <a:off x="266933" y="1145206"/>
            <a:ext cx="4333642" cy="456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61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600" dirty="0"/>
              <a:t>Training and Evaluation Strategies</a:t>
            </a:r>
            <a:endParaRPr lang="tr-TR" altLang="en-US" sz="3600" dirty="0"/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610600" cy="4572000"/>
          </a:xfrm>
        </p:spPr>
        <p:txBody>
          <a:bodyPr/>
          <a:lstStyle/>
          <a:p>
            <a:pPr lvl="1" indent="-342900" eaLnBrk="1" hangingPunct="1">
              <a:buFont typeface="+mj-lt"/>
              <a:buAutoNum type="arabicPeriod"/>
            </a:pPr>
            <a:r>
              <a:rPr lang="en-GB" altLang="en-US" sz="1800" dirty="0"/>
              <a:t>Progressive Complexity in CNN Architecture</a:t>
            </a:r>
          </a:p>
          <a:p>
            <a:pPr lvl="2" indent="-342900" eaLnBrk="1" hangingPunct="1"/>
            <a:r>
              <a:rPr lang="en-GB" sz="1400" dirty="0"/>
              <a:t>Begin with a simple CNN architecture.</a:t>
            </a:r>
          </a:p>
          <a:p>
            <a:pPr lvl="2" indent="-342900" eaLnBrk="1" hangingPunct="1"/>
            <a:r>
              <a:rPr lang="en-GB" sz="1400" dirty="0"/>
              <a:t>Systematically increase the complexity according to results on tested on both our dataset and an external dataset</a:t>
            </a:r>
          </a:p>
          <a:p>
            <a:pPr marL="857250" lvl="1" indent="-457200" eaLnBrk="1" hangingPunct="1">
              <a:buFont typeface="+mj-lt"/>
              <a:buAutoNum type="arabicPeriod"/>
            </a:pPr>
            <a:r>
              <a:rPr lang="en-GB" altLang="en-US" sz="2000" dirty="0"/>
              <a:t>Fine-tuning</a:t>
            </a:r>
          </a:p>
          <a:p>
            <a:pPr lvl="2" indent="-342900" eaLnBrk="1" hangingPunct="1"/>
            <a:r>
              <a:rPr lang="en-GB" altLang="en-US" sz="1600" dirty="0"/>
              <a:t>Initialize VGG-16 pre-trained on ImageNet.</a:t>
            </a:r>
          </a:p>
          <a:p>
            <a:pPr lvl="2" indent="-342900" eaLnBrk="1" hangingPunct="1"/>
            <a:r>
              <a:rPr lang="en-GB" altLang="en-US" sz="1600" dirty="0"/>
              <a:t>Freeze initial layers; train with augmented data.</a:t>
            </a:r>
          </a:p>
          <a:p>
            <a:pPr lvl="2" indent="-342900" eaLnBrk="1" hangingPunct="1"/>
            <a:endParaRPr lang="en-GB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06919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CNN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FA179-3C78-406B-D598-70E613C01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66800"/>
            <a:ext cx="6420746" cy="3334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F89567-8012-2AAE-F5B5-B7DBD59EF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282" y="2019346"/>
            <a:ext cx="3989218" cy="381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9872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2567</TotalTime>
  <Words>618</Words>
  <Application>Microsoft Office PowerPoint</Application>
  <PresentationFormat>On-screen Show (4:3)</PresentationFormat>
  <Paragraphs>125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Tahoma</vt:lpstr>
      <vt:lpstr>Default Design</vt:lpstr>
      <vt:lpstr>Classifying and Finding Similarities in Architectural Styles</vt:lpstr>
      <vt:lpstr>Contents</vt:lpstr>
      <vt:lpstr>Project Description</vt:lpstr>
      <vt:lpstr>Dataset Overview</vt:lpstr>
      <vt:lpstr>Dataset Overview</vt:lpstr>
      <vt:lpstr>Addressing Noise in the Dataset</vt:lpstr>
      <vt:lpstr>Data Augmentation</vt:lpstr>
      <vt:lpstr>Training and Evaluation Strategies</vt:lpstr>
      <vt:lpstr>CNN Architecture</vt:lpstr>
      <vt:lpstr>Training and Evaluation - 1</vt:lpstr>
      <vt:lpstr>Training and Evaluation - 2 </vt:lpstr>
      <vt:lpstr>Training and Evaluation - 2 </vt:lpstr>
      <vt:lpstr>Fine-tuning VGG-16</vt:lpstr>
      <vt:lpstr>Fine-tuned VGG-16 Evaluation</vt:lpstr>
      <vt:lpstr>Optimization Strategies</vt:lpstr>
      <vt:lpstr>Project Roadmap</vt:lpstr>
      <vt:lpstr>References</vt:lpstr>
    </vt:vector>
  </TitlesOfParts>
  <Company>gyte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sunum formati</dc:title>
  <dc:creator>inanc tahrali</dc:creator>
  <cp:lastModifiedBy>EMİRKAN BURAK YILMAZ</cp:lastModifiedBy>
  <cp:revision>257</cp:revision>
  <dcterms:created xsi:type="dcterms:W3CDTF">2007-08-26T20:02:13Z</dcterms:created>
  <dcterms:modified xsi:type="dcterms:W3CDTF">2023-12-20T09:08:45Z</dcterms:modified>
</cp:coreProperties>
</file>